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73" r:id="rId2"/>
    <p:sldId id="389" r:id="rId3"/>
    <p:sldId id="275" r:id="rId4"/>
    <p:sldId id="258" r:id="rId5"/>
    <p:sldId id="377" r:id="rId6"/>
    <p:sldId id="385" r:id="rId7"/>
    <p:sldId id="388" r:id="rId8"/>
    <p:sldId id="2264" r:id="rId9"/>
    <p:sldId id="2147378082" r:id="rId10"/>
    <p:sldId id="2147378083" r:id="rId11"/>
    <p:sldId id="2259" r:id="rId12"/>
    <p:sldId id="2262" r:id="rId13"/>
    <p:sldId id="2260" r:id="rId14"/>
    <p:sldId id="2261" r:id="rId15"/>
    <p:sldId id="392" r:id="rId16"/>
    <p:sldId id="367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131"/>
    <a:srgbClr val="575757"/>
    <a:srgbClr val="149169"/>
    <a:srgbClr val="E1C048"/>
    <a:srgbClr val="00C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n"/>
          <p:cNvSpPr>
            <a:spLocks noGrp="1"/>
          </p:cNvSpPr>
          <p:nvPr>
            <p:ph type="pic" idx="13"/>
          </p:nvPr>
        </p:nvSpPr>
        <p:spPr>
          <a:xfrm>
            <a:off x="1524000" y="473273"/>
            <a:ext cx="9144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exto del título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69"/>
            </a:lvl1pPr>
            <a:lvl2pPr marL="0" indent="214315" algn="ctr">
              <a:spcBef>
                <a:spcPts val="0"/>
              </a:spcBef>
              <a:buSzTx/>
              <a:buNone/>
              <a:defRPr sz="3469"/>
            </a:lvl2pPr>
            <a:lvl3pPr marL="0" indent="428631" algn="ctr">
              <a:spcBef>
                <a:spcPts val="0"/>
              </a:spcBef>
              <a:buSzTx/>
              <a:buNone/>
              <a:defRPr sz="3469"/>
            </a:lvl3pPr>
            <a:lvl4pPr marL="0" indent="642947" algn="ctr">
              <a:spcBef>
                <a:spcPts val="0"/>
              </a:spcBef>
              <a:buSzTx/>
              <a:buNone/>
              <a:defRPr sz="3469"/>
            </a:lvl4pPr>
            <a:lvl5pPr marL="0" indent="857262" algn="ctr">
              <a:spcBef>
                <a:spcPts val="0"/>
              </a:spcBef>
              <a:buSzTx/>
              <a:buNone/>
              <a:defRPr sz="3469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990561" y="6400413"/>
            <a:ext cx="363239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05580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sv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lataformaevia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wF5HvTewa4?start=2&amp;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54118E37-1215-45E5-8B42-020B4F7035FB}"/>
              </a:ext>
            </a:extLst>
          </p:cNvPr>
          <p:cNvSpPr/>
          <p:nvPr/>
        </p:nvSpPr>
        <p:spPr>
          <a:xfrm>
            <a:off x="803470" y="3585706"/>
            <a:ext cx="6183664" cy="10414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097CF36-C322-4783-9212-4480092B2592}"/>
              </a:ext>
            </a:extLst>
          </p:cNvPr>
          <p:cNvSpPr/>
          <p:nvPr/>
        </p:nvSpPr>
        <p:spPr>
          <a:xfrm>
            <a:off x="1" y="5971337"/>
            <a:ext cx="12192000" cy="886663"/>
          </a:xfrm>
          <a:prstGeom prst="rect">
            <a:avLst/>
          </a:prstGeom>
          <a:solidFill>
            <a:srgbClr val="98D13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77A1A1-5136-47F8-8651-13F8F5E21B4C}"/>
              </a:ext>
            </a:extLst>
          </p:cNvPr>
          <p:cNvGrpSpPr/>
          <p:nvPr/>
        </p:nvGrpSpPr>
        <p:grpSpPr>
          <a:xfrm>
            <a:off x="395834" y="6211531"/>
            <a:ext cx="11175065" cy="326568"/>
            <a:chOff x="-59368" y="6122879"/>
            <a:chExt cx="11175065" cy="326568"/>
          </a:xfrm>
        </p:grpSpPr>
        <p:sp>
          <p:nvSpPr>
            <p:cNvPr id="11" name="CuadroTexto 29">
              <a:extLst>
                <a:ext uri="{FF2B5EF4-FFF2-40B4-BE49-F238E27FC236}">
                  <a16:creationId xmlns:a16="http://schemas.microsoft.com/office/drawing/2014/main" id="{259C0888-355A-497C-B833-975960EF09F9}"/>
                </a:ext>
              </a:extLst>
            </p:cNvPr>
            <p:cNvSpPr txBox="1"/>
            <p:nvPr/>
          </p:nvSpPr>
          <p:spPr>
            <a:xfrm>
              <a:off x="7698198" y="6122879"/>
              <a:ext cx="3417499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r"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r>
                <a:rPr lang="es-ES" sz="1400" dirty="0">
                  <a:solidFill>
                    <a:schemeClr val="bg1"/>
                  </a:solidFill>
                  <a:latin typeface="Gotham Bold" pitchFamily="50" charset="0"/>
                </a:rPr>
                <a:t>@PTEeVIA </a:t>
              </a:r>
              <a:endParaRPr sz="1400" dirty="0">
                <a:solidFill>
                  <a:srgbClr val="E1C048"/>
                </a:solidFill>
                <a:latin typeface="Gotham Bold" pitchFamily="50" charset="0"/>
              </a:endParaRPr>
            </a:p>
          </p:txBody>
        </p:sp>
        <p:sp>
          <p:nvSpPr>
            <p:cNvPr id="12" name="CuadroTexto 29">
              <a:extLst>
                <a:ext uri="{FF2B5EF4-FFF2-40B4-BE49-F238E27FC236}">
                  <a16:creationId xmlns:a16="http://schemas.microsoft.com/office/drawing/2014/main" id="{2CCC6BA8-7930-463F-BE4D-AF28DAD3E8A0}"/>
                </a:ext>
              </a:extLst>
            </p:cNvPr>
            <p:cNvSpPr txBox="1"/>
            <p:nvPr/>
          </p:nvSpPr>
          <p:spPr>
            <a:xfrm>
              <a:off x="-59368" y="6141670"/>
              <a:ext cx="2290830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r>
                <a:rPr lang="es-ES" sz="1400" dirty="0">
                  <a:solidFill>
                    <a:schemeClr val="bg1"/>
                  </a:solidFill>
                  <a:latin typeface="Gotham" panose="02000504050000020004" pitchFamily="2" charset="0"/>
                </a:rPr>
                <a:t>www.plataformaevia.es</a:t>
              </a:r>
              <a:endParaRPr sz="1400" dirty="0">
                <a:solidFill>
                  <a:srgbClr val="E1C048"/>
                </a:solidFill>
                <a:latin typeface="Gotham" panose="02000504050000020004" pitchFamily="2" charset="0"/>
              </a:endParaRPr>
            </a:p>
          </p:txBody>
        </p:sp>
      </p:grpSp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E36354C4-3213-B15C-4220-431C47726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17" y="6275128"/>
            <a:ext cx="349885" cy="2181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966FDA-CAF8-2EE3-5123-B4A791754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70"/>
            <a:ext cx="12190476" cy="4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5211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 6"/>
          <p:cNvSpPr/>
          <p:nvPr/>
        </p:nvSpPr>
        <p:spPr>
          <a:xfrm>
            <a:off x="-22264" y="9906"/>
            <a:ext cx="12203111" cy="1508170"/>
          </a:xfrm>
          <a:prstGeom prst="rect">
            <a:avLst/>
          </a:prstGeom>
          <a:solidFill>
            <a:srgbClr val="98D1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CuadroTexto 20"/>
          <p:cNvSpPr txBox="1"/>
          <p:nvPr/>
        </p:nvSpPr>
        <p:spPr>
          <a:xfrm>
            <a:off x="2680249" y="435996"/>
            <a:ext cx="897016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br>
              <a:rPr dirty="0"/>
            </a:br>
            <a:r>
              <a:rPr lang="es-ES" sz="2000" dirty="0">
                <a:solidFill>
                  <a:srgbClr val="FFFFFF"/>
                </a:solidFill>
                <a:latin typeface="Gotham Bold" pitchFamily="50" charset="0"/>
                <a:ea typeface="Gotham-Book"/>
                <a:cs typeface="Gotham-Book"/>
              </a:rPr>
              <a:t>También e</a:t>
            </a:r>
            <a:r>
              <a:rPr lang="es-ES" sz="2000" dirty="0">
                <a:latin typeface="Gotham Bold" pitchFamily="50" charset="0"/>
              </a:rPr>
              <a:t>xiste correlación en las start-ups entre un incremento de las opciones de captación de financiación y la existencia de activos de propiedad industrial.  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0106FAF-070D-4B56-8BD8-8BB777B8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770" y="435996"/>
            <a:ext cx="1380890" cy="856709"/>
          </a:xfrm>
          <a:prstGeom prst="rect">
            <a:avLst/>
          </a:prstGeom>
        </p:spPr>
      </p:pic>
      <p:pic>
        <p:nvPicPr>
          <p:cNvPr id="11" name="Imagen 10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2FC09ECF-171C-BF41-B880-8BD80485E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68" y="2039654"/>
            <a:ext cx="6589524" cy="40213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1F2B6DF-F7EB-BC42-A4AF-83E49A5D2493}"/>
              </a:ext>
            </a:extLst>
          </p:cNvPr>
          <p:cNvSpPr txBox="1"/>
          <p:nvPr/>
        </p:nvSpPr>
        <p:spPr>
          <a:xfrm>
            <a:off x="2924669" y="6090140"/>
            <a:ext cx="4366901" cy="259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84" dirty="0"/>
              <a:t>Fuente: EPO e EUIPO. Las oficinas europeas de patentes, marcas y diseños</a:t>
            </a:r>
          </a:p>
        </p:txBody>
      </p:sp>
    </p:spTree>
    <p:extLst>
      <p:ext uri="{BB962C8B-B14F-4D97-AF65-F5344CB8AC3E}">
        <p14:creationId xmlns:p14="http://schemas.microsoft.com/office/powerpoint/2010/main" val="238549305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 6"/>
          <p:cNvSpPr/>
          <p:nvPr/>
        </p:nvSpPr>
        <p:spPr>
          <a:xfrm>
            <a:off x="-11110" y="-44607"/>
            <a:ext cx="12203111" cy="1508170"/>
          </a:xfrm>
          <a:prstGeom prst="rect">
            <a:avLst/>
          </a:prstGeom>
          <a:solidFill>
            <a:srgbClr val="98D1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CuadroTexto 20"/>
          <p:cNvSpPr txBox="1"/>
          <p:nvPr/>
        </p:nvSpPr>
        <p:spPr>
          <a:xfrm>
            <a:off x="2765838" y="165855"/>
            <a:ext cx="8970163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br>
              <a:rPr dirty="0"/>
            </a:br>
            <a:r>
              <a:rPr lang="es-ES_tradnl" sz="2000" b="1" spc="217" dirty="0">
                <a:solidFill>
                  <a:schemeClr val="bg1"/>
                </a:solidFill>
                <a:latin typeface="Avenir Next LT Pro" panose="020B0504020202020204" pitchFamily="34" charset="0"/>
              </a:rPr>
              <a:t>CINCO</a:t>
            </a:r>
            <a:r>
              <a:rPr lang="es-ES_tradnl" sz="2000" b="1" spc="217" dirty="0">
                <a:solidFill>
                  <a:schemeClr val="bg1"/>
                </a:solidFill>
                <a:latin typeface="Avenir Next LT Pro" panose="020B0504020202020204" pitchFamily="34" charset="0"/>
                <a:ea typeface="Avenir Light" charset="0"/>
                <a:cs typeface="Avenir Light" charset="0"/>
              </a:rPr>
              <a:t> PALANCAS PARA EL PROGRESO EMPRESARIAL </a:t>
            </a:r>
          </a:p>
          <a:p>
            <a:r>
              <a:rPr lang="es-ES_tradnl" sz="2000" b="1" spc="217" dirty="0">
                <a:solidFill>
                  <a:schemeClr val="bg1"/>
                </a:solidFill>
                <a:latin typeface="Avenir Next LT Pro" panose="020B0504020202020204" pitchFamily="34" charset="0"/>
                <a:ea typeface="Avenir Light" charset="0"/>
                <a:cs typeface="Avenir Light" charset="0"/>
              </a:rPr>
              <a:t>BASADAS EN LA PROPIEDAD INDUSTRIAL </a:t>
            </a:r>
          </a:p>
          <a:p>
            <a:pPr>
              <a:defRPr sz="1600">
                <a:solidFill>
                  <a:srgbClr val="FFFFF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endParaRPr lang="es-ES" sz="2000" dirty="0">
              <a:latin typeface="Gotham Bold" pitchFamily="50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0106FAF-070D-4B56-8BD8-8BB777B8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770" y="435996"/>
            <a:ext cx="1380890" cy="85670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67FB7B0-2E37-A948-A085-569C9A5944B9}"/>
              </a:ext>
            </a:extLst>
          </p:cNvPr>
          <p:cNvSpPr txBox="1"/>
          <p:nvPr/>
        </p:nvSpPr>
        <p:spPr>
          <a:xfrm>
            <a:off x="1434783" y="2515532"/>
            <a:ext cx="2269813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19" b="1" spc="217" dirty="0">
                <a:latin typeface="Avenir Next LT Pro" panose="020B0504020202020204" pitchFamily="34" charset="0"/>
                <a:ea typeface="Avenir Light" charset="0"/>
                <a:cs typeface="Avenir Light" charset="0"/>
              </a:rPr>
              <a:t>DEFENSA JURÍDICA</a:t>
            </a:r>
          </a:p>
        </p:txBody>
      </p:sp>
      <p:sp>
        <p:nvSpPr>
          <p:cNvPr id="10" name="18 Rectángulo">
            <a:extLst>
              <a:ext uri="{FF2B5EF4-FFF2-40B4-BE49-F238E27FC236}">
                <a16:creationId xmlns:a16="http://schemas.microsoft.com/office/drawing/2014/main" id="{54751552-E485-0749-A392-6F5BA7543537}"/>
              </a:ext>
            </a:extLst>
          </p:cNvPr>
          <p:cNvSpPr/>
          <p:nvPr/>
        </p:nvSpPr>
        <p:spPr>
          <a:xfrm>
            <a:off x="1580170" y="2894455"/>
            <a:ext cx="4110435" cy="4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1219" dirty="0">
                <a:latin typeface="Avenir Next LT Pro" panose="020B0504020202020204" pitchFamily="34" charset="0"/>
                <a:ea typeface="ヒラギノ角ゴ Pro W3" charset="-128"/>
                <a:cs typeface="ヒラギノ角ゴ ProN W3"/>
                <a:sym typeface="Trebuchet MS" pitchFamily="34" charset="0"/>
              </a:rPr>
              <a:t>Las patentes y otros derechos de PI facilitan la defensa</a:t>
            </a:r>
          </a:p>
          <a:p>
            <a:pPr algn="just">
              <a:defRPr/>
            </a:pPr>
            <a:r>
              <a:rPr lang="es-ES_tradnl" sz="1219" dirty="0">
                <a:latin typeface="Avenir Next LT Pro" panose="020B0504020202020204" pitchFamily="34" charset="0"/>
                <a:ea typeface="ヒラギノ角ゴ Pro W3" charset="-128"/>
                <a:cs typeface="ヒラギノ角ゴ ProN W3"/>
                <a:sym typeface="Trebuchet MS" pitchFamily="34" charset="0"/>
              </a:rPr>
              <a:t>ante terceros y la libertad de operación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B183CEB-5FC5-7242-B4F4-C95CFC20D681}"/>
              </a:ext>
            </a:extLst>
          </p:cNvPr>
          <p:cNvGrpSpPr/>
          <p:nvPr/>
        </p:nvGrpSpPr>
        <p:grpSpPr>
          <a:xfrm rot="16200000">
            <a:off x="1224357" y="2578946"/>
            <a:ext cx="216773" cy="185890"/>
            <a:chOff x="2457523" y="4165757"/>
            <a:chExt cx="233904" cy="200581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6AE582E-CCA4-2B4B-84D4-FF64C08B9CFE}"/>
                </a:ext>
              </a:extLst>
            </p:cNvPr>
            <p:cNvSpPr/>
            <p:nvPr/>
          </p:nvSpPr>
          <p:spPr>
            <a:xfrm>
              <a:off x="2491927" y="4165757"/>
              <a:ext cx="199500" cy="1995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38"/>
            </a:p>
          </p:txBody>
        </p:sp>
        <p:sp>
          <p:nvSpPr>
            <p:cNvPr id="16" name="Figura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F2A15F1-F667-C948-9150-9C1AC13A1EDD}"/>
                </a:ext>
              </a:extLst>
            </p:cNvPr>
            <p:cNvSpPr/>
            <p:nvPr/>
          </p:nvSpPr>
          <p:spPr>
            <a:xfrm rot="5400000">
              <a:off x="2456982" y="4166298"/>
              <a:ext cx="200581" cy="19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6" y="6241"/>
                  </a:moveTo>
                  <a:cubicBezTo>
                    <a:pt x="12298" y="10800"/>
                    <a:pt x="12298" y="10800"/>
                    <a:pt x="12298" y="10800"/>
                  </a:cubicBezTo>
                  <a:cubicBezTo>
                    <a:pt x="8116" y="15359"/>
                    <a:pt x="8116" y="15359"/>
                    <a:pt x="8116" y="15359"/>
                  </a:cubicBezTo>
                  <a:cubicBezTo>
                    <a:pt x="7758" y="15717"/>
                    <a:pt x="7758" y="16306"/>
                    <a:pt x="8116" y="16664"/>
                  </a:cubicBezTo>
                  <a:cubicBezTo>
                    <a:pt x="8475" y="17023"/>
                    <a:pt x="9054" y="17023"/>
                    <a:pt x="9403" y="16664"/>
                  </a:cubicBezTo>
                  <a:cubicBezTo>
                    <a:pt x="14513" y="11453"/>
                    <a:pt x="14513" y="11453"/>
                    <a:pt x="14513" y="11453"/>
                  </a:cubicBezTo>
                  <a:cubicBezTo>
                    <a:pt x="14872" y="11094"/>
                    <a:pt x="14872" y="10506"/>
                    <a:pt x="14513" y="10147"/>
                  </a:cubicBezTo>
                  <a:cubicBezTo>
                    <a:pt x="9403" y="4936"/>
                    <a:pt x="9403" y="4936"/>
                    <a:pt x="9403" y="4936"/>
                  </a:cubicBezTo>
                  <a:cubicBezTo>
                    <a:pt x="9054" y="4577"/>
                    <a:pt x="8475" y="4577"/>
                    <a:pt x="8116" y="4936"/>
                  </a:cubicBezTo>
                  <a:cubicBezTo>
                    <a:pt x="7758" y="5294"/>
                    <a:pt x="7758" y="5883"/>
                    <a:pt x="8116" y="6241"/>
                  </a:cubicBezTo>
                  <a:close/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  <a:moveTo>
                    <a:pt x="20203" y="10800"/>
                  </a:moveTo>
                  <a:cubicBezTo>
                    <a:pt x="20203" y="15993"/>
                    <a:pt x="15993" y="20203"/>
                    <a:pt x="10800" y="20203"/>
                  </a:cubicBezTo>
                  <a:cubicBezTo>
                    <a:pt x="5607" y="20203"/>
                    <a:pt x="1397" y="15993"/>
                    <a:pt x="1397" y="10800"/>
                  </a:cubicBezTo>
                  <a:cubicBezTo>
                    <a:pt x="1397" y="5607"/>
                    <a:pt x="5607" y="1397"/>
                    <a:pt x="10800" y="1397"/>
                  </a:cubicBezTo>
                  <a:cubicBezTo>
                    <a:pt x="15993" y="1397"/>
                    <a:pt x="20203" y="5607"/>
                    <a:pt x="20203" y="1080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65168" tIns="165168" rIns="165168" bIns="165168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4335" dirty="0"/>
            </a:p>
          </p:txBody>
        </p:sp>
      </p:grpSp>
      <p:sp>
        <p:nvSpPr>
          <p:cNvPr id="17" name="Rectángulo: esquinas redondeadas 21">
            <a:extLst>
              <a:ext uri="{FF2B5EF4-FFF2-40B4-BE49-F238E27FC236}">
                <a16:creationId xmlns:a16="http://schemas.microsoft.com/office/drawing/2014/main" id="{1F353FA5-D61E-7D46-8608-EFD43BCB3F58}"/>
              </a:ext>
            </a:extLst>
          </p:cNvPr>
          <p:cNvSpPr/>
          <p:nvPr/>
        </p:nvSpPr>
        <p:spPr>
          <a:xfrm>
            <a:off x="1528553" y="2816213"/>
            <a:ext cx="4352086" cy="6463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38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F15D923-0549-F945-BE95-85E10A2CCE40}"/>
              </a:ext>
            </a:extLst>
          </p:cNvPr>
          <p:cNvSpPr txBox="1"/>
          <p:nvPr/>
        </p:nvSpPr>
        <p:spPr>
          <a:xfrm>
            <a:off x="1419989" y="3703142"/>
            <a:ext cx="2592329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19" b="1" spc="217" dirty="0">
                <a:latin typeface="Avenir Next LT Pro" panose="020B0504020202020204" pitchFamily="34" charset="0"/>
                <a:ea typeface="Avenir Light" charset="0"/>
                <a:cs typeface="Avenir Light" charset="0"/>
              </a:rPr>
              <a:t>GESTIÓN COMERCIAL</a:t>
            </a:r>
          </a:p>
        </p:txBody>
      </p:sp>
      <p:sp>
        <p:nvSpPr>
          <p:cNvPr id="20" name="18 Rectángulo">
            <a:extLst>
              <a:ext uri="{FF2B5EF4-FFF2-40B4-BE49-F238E27FC236}">
                <a16:creationId xmlns:a16="http://schemas.microsoft.com/office/drawing/2014/main" id="{CF3B50C8-9007-2C47-AB6D-DEEED58E3575}"/>
              </a:ext>
            </a:extLst>
          </p:cNvPr>
          <p:cNvSpPr/>
          <p:nvPr/>
        </p:nvSpPr>
        <p:spPr>
          <a:xfrm>
            <a:off x="1565377" y="4082064"/>
            <a:ext cx="4110435" cy="27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1219" dirty="0">
                <a:latin typeface="Avenir Next LT Pro" panose="020B0504020202020204" pitchFamily="34" charset="0"/>
                <a:ea typeface="ヒラギノ角ゴ Pro W3" charset="-128"/>
                <a:cs typeface="ヒラギノ角ゴ ProN W3"/>
                <a:sym typeface="Trebuchet MS" pitchFamily="34" charset="0"/>
              </a:rPr>
              <a:t>Estos activos facilitan la relación con terceros 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99AF7FF-7EA8-4E4F-82EE-E56314A2C5AB}"/>
              </a:ext>
            </a:extLst>
          </p:cNvPr>
          <p:cNvGrpSpPr/>
          <p:nvPr/>
        </p:nvGrpSpPr>
        <p:grpSpPr>
          <a:xfrm rot="16200000">
            <a:off x="1209564" y="3766555"/>
            <a:ext cx="216773" cy="185890"/>
            <a:chOff x="2457523" y="4165757"/>
            <a:chExt cx="233904" cy="20058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6E9B74AB-2BE8-4848-91F6-2C5036FDB9BB}"/>
                </a:ext>
              </a:extLst>
            </p:cNvPr>
            <p:cNvSpPr/>
            <p:nvPr/>
          </p:nvSpPr>
          <p:spPr>
            <a:xfrm>
              <a:off x="2491927" y="4165757"/>
              <a:ext cx="199500" cy="1995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38"/>
            </a:p>
          </p:txBody>
        </p:sp>
        <p:sp>
          <p:nvSpPr>
            <p:cNvPr id="23" name="Figura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75497BA-AFE4-7B4A-BEDC-B6762B8A2F98}"/>
                </a:ext>
              </a:extLst>
            </p:cNvPr>
            <p:cNvSpPr/>
            <p:nvPr/>
          </p:nvSpPr>
          <p:spPr>
            <a:xfrm rot="5400000">
              <a:off x="2456982" y="4166298"/>
              <a:ext cx="200581" cy="19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6" y="6241"/>
                  </a:moveTo>
                  <a:cubicBezTo>
                    <a:pt x="12298" y="10800"/>
                    <a:pt x="12298" y="10800"/>
                    <a:pt x="12298" y="10800"/>
                  </a:cubicBezTo>
                  <a:cubicBezTo>
                    <a:pt x="8116" y="15359"/>
                    <a:pt x="8116" y="15359"/>
                    <a:pt x="8116" y="15359"/>
                  </a:cubicBezTo>
                  <a:cubicBezTo>
                    <a:pt x="7758" y="15717"/>
                    <a:pt x="7758" y="16306"/>
                    <a:pt x="8116" y="16664"/>
                  </a:cubicBezTo>
                  <a:cubicBezTo>
                    <a:pt x="8475" y="17023"/>
                    <a:pt x="9054" y="17023"/>
                    <a:pt x="9403" y="16664"/>
                  </a:cubicBezTo>
                  <a:cubicBezTo>
                    <a:pt x="14513" y="11453"/>
                    <a:pt x="14513" y="11453"/>
                    <a:pt x="14513" y="11453"/>
                  </a:cubicBezTo>
                  <a:cubicBezTo>
                    <a:pt x="14872" y="11094"/>
                    <a:pt x="14872" y="10506"/>
                    <a:pt x="14513" y="10147"/>
                  </a:cubicBezTo>
                  <a:cubicBezTo>
                    <a:pt x="9403" y="4936"/>
                    <a:pt x="9403" y="4936"/>
                    <a:pt x="9403" y="4936"/>
                  </a:cubicBezTo>
                  <a:cubicBezTo>
                    <a:pt x="9054" y="4577"/>
                    <a:pt x="8475" y="4577"/>
                    <a:pt x="8116" y="4936"/>
                  </a:cubicBezTo>
                  <a:cubicBezTo>
                    <a:pt x="7758" y="5294"/>
                    <a:pt x="7758" y="5883"/>
                    <a:pt x="8116" y="6241"/>
                  </a:cubicBezTo>
                  <a:close/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  <a:moveTo>
                    <a:pt x="20203" y="10800"/>
                  </a:moveTo>
                  <a:cubicBezTo>
                    <a:pt x="20203" y="15993"/>
                    <a:pt x="15993" y="20203"/>
                    <a:pt x="10800" y="20203"/>
                  </a:cubicBezTo>
                  <a:cubicBezTo>
                    <a:pt x="5607" y="20203"/>
                    <a:pt x="1397" y="15993"/>
                    <a:pt x="1397" y="10800"/>
                  </a:cubicBezTo>
                  <a:cubicBezTo>
                    <a:pt x="1397" y="5607"/>
                    <a:pt x="5607" y="1397"/>
                    <a:pt x="10800" y="1397"/>
                  </a:cubicBezTo>
                  <a:cubicBezTo>
                    <a:pt x="15993" y="1397"/>
                    <a:pt x="20203" y="5607"/>
                    <a:pt x="20203" y="1080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65168" tIns="165168" rIns="165168" bIns="165168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4335" dirty="0"/>
            </a:p>
          </p:txBody>
        </p:sp>
      </p:grpSp>
      <p:sp>
        <p:nvSpPr>
          <p:cNvPr id="24" name="Rectángulo: esquinas redondeadas 27">
            <a:extLst>
              <a:ext uri="{FF2B5EF4-FFF2-40B4-BE49-F238E27FC236}">
                <a16:creationId xmlns:a16="http://schemas.microsoft.com/office/drawing/2014/main" id="{2A5F8A2E-1A89-944D-9218-258A9ABAC75C}"/>
              </a:ext>
            </a:extLst>
          </p:cNvPr>
          <p:cNvSpPr/>
          <p:nvPr/>
        </p:nvSpPr>
        <p:spPr>
          <a:xfrm>
            <a:off x="1513761" y="4003823"/>
            <a:ext cx="4352086" cy="5003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38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B1B323F-E6D9-994B-BA93-4C3BFAA6D8D0}"/>
              </a:ext>
            </a:extLst>
          </p:cNvPr>
          <p:cNvSpPr txBox="1"/>
          <p:nvPr/>
        </p:nvSpPr>
        <p:spPr>
          <a:xfrm>
            <a:off x="1383166" y="4737292"/>
            <a:ext cx="2724983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19" b="1" spc="217" dirty="0">
                <a:latin typeface="Avenir Next LT Pro" panose="020B0504020202020204" pitchFamily="34" charset="0"/>
                <a:ea typeface="Avenir Light" charset="0"/>
                <a:cs typeface="Avenir Light" charset="0"/>
              </a:rPr>
              <a:t>GESTIÓN FINANCIERA</a:t>
            </a:r>
          </a:p>
        </p:txBody>
      </p:sp>
      <p:sp>
        <p:nvSpPr>
          <p:cNvPr id="26" name="18 Rectángulo">
            <a:extLst>
              <a:ext uri="{FF2B5EF4-FFF2-40B4-BE49-F238E27FC236}">
                <a16:creationId xmlns:a16="http://schemas.microsoft.com/office/drawing/2014/main" id="{78631752-A18A-1240-BD72-9397AF621110}"/>
              </a:ext>
            </a:extLst>
          </p:cNvPr>
          <p:cNvSpPr/>
          <p:nvPr/>
        </p:nvSpPr>
        <p:spPr>
          <a:xfrm>
            <a:off x="1528553" y="5116215"/>
            <a:ext cx="4110435" cy="4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1219" dirty="0">
                <a:latin typeface="Avenir Next LT Pro" panose="020B0504020202020204" pitchFamily="34" charset="0"/>
                <a:ea typeface="ヒラギノ角ゴ Pro W3" charset="-128"/>
                <a:cs typeface="ヒラギノ角ゴ ProN W3"/>
                <a:sym typeface="Trebuchet MS" pitchFamily="34" charset="0"/>
              </a:rPr>
              <a:t>La identificación de nuevos activos facilita la gestión, </a:t>
            </a:r>
          </a:p>
          <a:p>
            <a:pPr algn="just">
              <a:defRPr/>
            </a:pPr>
            <a:r>
              <a:rPr lang="es-ES_tradnl" sz="1219" dirty="0">
                <a:latin typeface="Avenir Next LT Pro" panose="020B0504020202020204" pitchFamily="34" charset="0"/>
                <a:ea typeface="ヒラギノ角ゴ Pro W3" charset="-128"/>
                <a:cs typeface="ヒラギノ角ゴ ProN W3"/>
                <a:sym typeface="Trebuchet MS" pitchFamily="34" charset="0"/>
              </a:rPr>
              <a:t>incrementa el valor de la compañía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484CF85-B8AC-E04D-923B-B8E15F3DDECE}"/>
              </a:ext>
            </a:extLst>
          </p:cNvPr>
          <p:cNvGrpSpPr/>
          <p:nvPr/>
        </p:nvGrpSpPr>
        <p:grpSpPr>
          <a:xfrm rot="16200000">
            <a:off x="1172740" y="4800705"/>
            <a:ext cx="216773" cy="185890"/>
            <a:chOff x="2457523" y="4165757"/>
            <a:chExt cx="233904" cy="200581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EFD18D52-F994-C940-8880-B8A56436D9C7}"/>
                </a:ext>
              </a:extLst>
            </p:cNvPr>
            <p:cNvSpPr/>
            <p:nvPr/>
          </p:nvSpPr>
          <p:spPr>
            <a:xfrm>
              <a:off x="2491927" y="4165757"/>
              <a:ext cx="199500" cy="1995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38"/>
            </a:p>
          </p:txBody>
        </p:sp>
        <p:sp>
          <p:nvSpPr>
            <p:cNvPr id="29" name="Figura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2A7476D-F0C9-FD4A-AB5C-706D7627BDFB}"/>
                </a:ext>
              </a:extLst>
            </p:cNvPr>
            <p:cNvSpPr/>
            <p:nvPr/>
          </p:nvSpPr>
          <p:spPr>
            <a:xfrm rot="5400000">
              <a:off x="2456982" y="4166298"/>
              <a:ext cx="200581" cy="19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6" y="6241"/>
                  </a:moveTo>
                  <a:cubicBezTo>
                    <a:pt x="12298" y="10800"/>
                    <a:pt x="12298" y="10800"/>
                    <a:pt x="12298" y="10800"/>
                  </a:cubicBezTo>
                  <a:cubicBezTo>
                    <a:pt x="8116" y="15359"/>
                    <a:pt x="8116" y="15359"/>
                    <a:pt x="8116" y="15359"/>
                  </a:cubicBezTo>
                  <a:cubicBezTo>
                    <a:pt x="7758" y="15717"/>
                    <a:pt x="7758" y="16306"/>
                    <a:pt x="8116" y="16664"/>
                  </a:cubicBezTo>
                  <a:cubicBezTo>
                    <a:pt x="8475" y="17023"/>
                    <a:pt x="9054" y="17023"/>
                    <a:pt x="9403" y="16664"/>
                  </a:cubicBezTo>
                  <a:cubicBezTo>
                    <a:pt x="14513" y="11453"/>
                    <a:pt x="14513" y="11453"/>
                    <a:pt x="14513" y="11453"/>
                  </a:cubicBezTo>
                  <a:cubicBezTo>
                    <a:pt x="14872" y="11094"/>
                    <a:pt x="14872" y="10506"/>
                    <a:pt x="14513" y="10147"/>
                  </a:cubicBezTo>
                  <a:cubicBezTo>
                    <a:pt x="9403" y="4936"/>
                    <a:pt x="9403" y="4936"/>
                    <a:pt x="9403" y="4936"/>
                  </a:cubicBezTo>
                  <a:cubicBezTo>
                    <a:pt x="9054" y="4577"/>
                    <a:pt x="8475" y="4577"/>
                    <a:pt x="8116" y="4936"/>
                  </a:cubicBezTo>
                  <a:cubicBezTo>
                    <a:pt x="7758" y="5294"/>
                    <a:pt x="7758" y="5883"/>
                    <a:pt x="8116" y="6241"/>
                  </a:cubicBezTo>
                  <a:close/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  <a:moveTo>
                    <a:pt x="20203" y="10800"/>
                  </a:moveTo>
                  <a:cubicBezTo>
                    <a:pt x="20203" y="15993"/>
                    <a:pt x="15993" y="20203"/>
                    <a:pt x="10800" y="20203"/>
                  </a:cubicBezTo>
                  <a:cubicBezTo>
                    <a:pt x="5607" y="20203"/>
                    <a:pt x="1397" y="15993"/>
                    <a:pt x="1397" y="10800"/>
                  </a:cubicBezTo>
                  <a:cubicBezTo>
                    <a:pt x="1397" y="5607"/>
                    <a:pt x="5607" y="1397"/>
                    <a:pt x="10800" y="1397"/>
                  </a:cubicBezTo>
                  <a:cubicBezTo>
                    <a:pt x="15993" y="1397"/>
                    <a:pt x="20203" y="5607"/>
                    <a:pt x="20203" y="1080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65168" tIns="165168" rIns="165168" bIns="165168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4335" dirty="0"/>
            </a:p>
          </p:txBody>
        </p:sp>
      </p:grpSp>
      <p:sp>
        <p:nvSpPr>
          <p:cNvPr id="30" name="Rectángulo: esquinas redondeadas 33">
            <a:extLst>
              <a:ext uri="{FF2B5EF4-FFF2-40B4-BE49-F238E27FC236}">
                <a16:creationId xmlns:a16="http://schemas.microsoft.com/office/drawing/2014/main" id="{04AA5A58-82E7-1B44-83F6-E483724C1FB7}"/>
              </a:ext>
            </a:extLst>
          </p:cNvPr>
          <p:cNvSpPr/>
          <p:nvPr/>
        </p:nvSpPr>
        <p:spPr>
          <a:xfrm>
            <a:off x="1476937" y="5037972"/>
            <a:ext cx="4352086" cy="6463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38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E802525-1CAD-1F4B-BB77-7CB05172C20E}"/>
              </a:ext>
            </a:extLst>
          </p:cNvPr>
          <p:cNvSpPr txBox="1"/>
          <p:nvPr/>
        </p:nvSpPr>
        <p:spPr>
          <a:xfrm>
            <a:off x="6364403" y="3144629"/>
            <a:ext cx="3429629" cy="46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19" b="1" spc="217" dirty="0">
                <a:latin typeface="Avenir Next LT Pro" panose="020B0504020202020204" pitchFamily="34" charset="0"/>
                <a:ea typeface="Avenir Light" charset="0"/>
                <a:cs typeface="Avenir Light" charset="0"/>
              </a:rPr>
              <a:t>APOYO A LA INNOVACIÓN</a:t>
            </a:r>
          </a:p>
          <a:p>
            <a:endParaRPr lang="es-ES_tradnl" sz="1219" b="1" spc="217" dirty="0">
              <a:latin typeface="Avenir Next LT Pro" panose="020B0504020202020204" pitchFamily="34" charset="0"/>
              <a:ea typeface="Avenir Light" charset="0"/>
              <a:cs typeface="Avenir Light" charset="0"/>
            </a:endParaRPr>
          </a:p>
        </p:txBody>
      </p:sp>
      <p:sp>
        <p:nvSpPr>
          <p:cNvPr id="32" name="18 Rectángulo">
            <a:extLst>
              <a:ext uri="{FF2B5EF4-FFF2-40B4-BE49-F238E27FC236}">
                <a16:creationId xmlns:a16="http://schemas.microsoft.com/office/drawing/2014/main" id="{A97747A8-84F5-7944-AD1E-ED96415F5C0A}"/>
              </a:ext>
            </a:extLst>
          </p:cNvPr>
          <p:cNvSpPr/>
          <p:nvPr/>
        </p:nvSpPr>
        <p:spPr>
          <a:xfrm>
            <a:off x="6509790" y="3523552"/>
            <a:ext cx="4153657" cy="655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1219" dirty="0">
                <a:latin typeface="Avenir Next LT Pro" panose="020B0504020202020204" pitchFamily="34" charset="0"/>
                <a:ea typeface="ヒラギノ角ゴ Pro W3" charset="-128"/>
                <a:cs typeface="ヒラギノ角ゴ ProN W3"/>
                <a:sym typeface="Trebuchet MS" pitchFamily="34" charset="0"/>
              </a:rPr>
              <a:t>Estos activos permiten asegurar la diferenciación </a:t>
            </a:r>
          </a:p>
          <a:p>
            <a:pPr algn="just">
              <a:defRPr/>
            </a:pPr>
            <a:r>
              <a:rPr lang="es-ES_tradnl" sz="1219" dirty="0">
                <a:latin typeface="Avenir Next LT Pro" panose="020B0504020202020204" pitchFamily="34" charset="0"/>
                <a:ea typeface="ヒラギノ角ゴ Pro W3" charset="-128"/>
                <a:cs typeface="ヒラギノ角ゴ ProN W3"/>
                <a:sym typeface="Trebuchet MS" pitchFamily="34" charset="0"/>
              </a:rPr>
              <a:t>frente a competidores y facilitan la toma de decisiones tecnológicas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DC30E3C3-91B0-7445-B222-61D0A63F3F0C}"/>
              </a:ext>
            </a:extLst>
          </p:cNvPr>
          <p:cNvGrpSpPr/>
          <p:nvPr/>
        </p:nvGrpSpPr>
        <p:grpSpPr>
          <a:xfrm rot="16200000">
            <a:off x="6153978" y="3208042"/>
            <a:ext cx="216773" cy="185890"/>
            <a:chOff x="2457523" y="4165757"/>
            <a:chExt cx="233904" cy="200581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E1D53E05-6BAC-4C48-B443-AE595F4AA951}"/>
                </a:ext>
              </a:extLst>
            </p:cNvPr>
            <p:cNvSpPr/>
            <p:nvPr/>
          </p:nvSpPr>
          <p:spPr>
            <a:xfrm>
              <a:off x="2491927" y="4165757"/>
              <a:ext cx="199500" cy="1995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38"/>
            </a:p>
          </p:txBody>
        </p:sp>
        <p:sp>
          <p:nvSpPr>
            <p:cNvPr id="35" name="Figura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CF074E3-8146-2C45-9265-051BBBF84049}"/>
                </a:ext>
              </a:extLst>
            </p:cNvPr>
            <p:cNvSpPr/>
            <p:nvPr/>
          </p:nvSpPr>
          <p:spPr>
            <a:xfrm rot="5400000">
              <a:off x="2456982" y="4166298"/>
              <a:ext cx="200581" cy="19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6" y="6241"/>
                  </a:moveTo>
                  <a:cubicBezTo>
                    <a:pt x="12298" y="10800"/>
                    <a:pt x="12298" y="10800"/>
                    <a:pt x="12298" y="10800"/>
                  </a:cubicBezTo>
                  <a:cubicBezTo>
                    <a:pt x="8116" y="15359"/>
                    <a:pt x="8116" y="15359"/>
                    <a:pt x="8116" y="15359"/>
                  </a:cubicBezTo>
                  <a:cubicBezTo>
                    <a:pt x="7758" y="15717"/>
                    <a:pt x="7758" y="16306"/>
                    <a:pt x="8116" y="16664"/>
                  </a:cubicBezTo>
                  <a:cubicBezTo>
                    <a:pt x="8475" y="17023"/>
                    <a:pt x="9054" y="17023"/>
                    <a:pt x="9403" y="16664"/>
                  </a:cubicBezTo>
                  <a:cubicBezTo>
                    <a:pt x="14513" y="11453"/>
                    <a:pt x="14513" y="11453"/>
                    <a:pt x="14513" y="11453"/>
                  </a:cubicBezTo>
                  <a:cubicBezTo>
                    <a:pt x="14872" y="11094"/>
                    <a:pt x="14872" y="10506"/>
                    <a:pt x="14513" y="10147"/>
                  </a:cubicBezTo>
                  <a:cubicBezTo>
                    <a:pt x="9403" y="4936"/>
                    <a:pt x="9403" y="4936"/>
                    <a:pt x="9403" y="4936"/>
                  </a:cubicBezTo>
                  <a:cubicBezTo>
                    <a:pt x="9054" y="4577"/>
                    <a:pt x="8475" y="4577"/>
                    <a:pt x="8116" y="4936"/>
                  </a:cubicBezTo>
                  <a:cubicBezTo>
                    <a:pt x="7758" y="5294"/>
                    <a:pt x="7758" y="5883"/>
                    <a:pt x="8116" y="6241"/>
                  </a:cubicBezTo>
                  <a:close/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  <a:moveTo>
                    <a:pt x="20203" y="10800"/>
                  </a:moveTo>
                  <a:cubicBezTo>
                    <a:pt x="20203" y="15993"/>
                    <a:pt x="15993" y="20203"/>
                    <a:pt x="10800" y="20203"/>
                  </a:cubicBezTo>
                  <a:cubicBezTo>
                    <a:pt x="5607" y="20203"/>
                    <a:pt x="1397" y="15993"/>
                    <a:pt x="1397" y="10800"/>
                  </a:cubicBezTo>
                  <a:cubicBezTo>
                    <a:pt x="1397" y="5607"/>
                    <a:pt x="5607" y="1397"/>
                    <a:pt x="10800" y="1397"/>
                  </a:cubicBezTo>
                  <a:cubicBezTo>
                    <a:pt x="15993" y="1397"/>
                    <a:pt x="20203" y="5607"/>
                    <a:pt x="20203" y="1080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65168" tIns="165168" rIns="165168" bIns="165168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4335" dirty="0"/>
            </a:p>
          </p:txBody>
        </p:sp>
      </p:grpSp>
      <p:sp>
        <p:nvSpPr>
          <p:cNvPr id="36" name="Rectángulo: esquinas redondeadas 39">
            <a:extLst>
              <a:ext uri="{FF2B5EF4-FFF2-40B4-BE49-F238E27FC236}">
                <a16:creationId xmlns:a16="http://schemas.microsoft.com/office/drawing/2014/main" id="{2493D7AC-3747-224C-A60E-0F401F99087D}"/>
              </a:ext>
            </a:extLst>
          </p:cNvPr>
          <p:cNvSpPr/>
          <p:nvPr/>
        </p:nvSpPr>
        <p:spPr>
          <a:xfrm>
            <a:off x="6458175" y="3445308"/>
            <a:ext cx="4352086" cy="7662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38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03AFA14-9C08-6048-B82E-3BE5EF7575CE}"/>
              </a:ext>
            </a:extLst>
          </p:cNvPr>
          <p:cNvSpPr txBox="1"/>
          <p:nvPr/>
        </p:nvSpPr>
        <p:spPr>
          <a:xfrm>
            <a:off x="6458174" y="4541670"/>
            <a:ext cx="2724983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19" b="1" spc="217" dirty="0">
                <a:latin typeface="Avenir Next LT Pro" panose="020B0504020202020204" pitchFamily="34" charset="0"/>
                <a:ea typeface="Avenir Light" charset="0"/>
                <a:cs typeface="Avenir Light" charset="0"/>
              </a:rPr>
              <a:t>FISCALIDAD</a:t>
            </a:r>
          </a:p>
        </p:txBody>
      </p:sp>
      <p:sp>
        <p:nvSpPr>
          <p:cNvPr id="38" name="18 Rectángulo">
            <a:extLst>
              <a:ext uri="{FF2B5EF4-FFF2-40B4-BE49-F238E27FC236}">
                <a16:creationId xmlns:a16="http://schemas.microsoft.com/office/drawing/2014/main" id="{52E5F772-5663-974F-8435-8F86CA2CF5F6}"/>
              </a:ext>
            </a:extLst>
          </p:cNvPr>
          <p:cNvSpPr/>
          <p:nvPr/>
        </p:nvSpPr>
        <p:spPr>
          <a:xfrm>
            <a:off x="6603562" y="4920593"/>
            <a:ext cx="4110435" cy="4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1219" dirty="0">
                <a:latin typeface="Avenir Next LT Pro" panose="020B0504020202020204" pitchFamily="34" charset="0"/>
                <a:ea typeface="ヒラギノ角ゴ Pro W3" charset="-128"/>
                <a:cs typeface="ヒラギノ角ゴ ProN W3"/>
                <a:sym typeface="Trebuchet MS" pitchFamily="34" charset="0"/>
              </a:rPr>
              <a:t>Estos activos ayudan a justificar las deducciones fiscales por I+D+I</a:t>
            </a: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9628D79-F728-0640-A366-A951331830B6}"/>
              </a:ext>
            </a:extLst>
          </p:cNvPr>
          <p:cNvGrpSpPr/>
          <p:nvPr/>
        </p:nvGrpSpPr>
        <p:grpSpPr>
          <a:xfrm rot="16200000">
            <a:off x="6247749" y="4605084"/>
            <a:ext cx="216773" cy="185890"/>
            <a:chOff x="2457523" y="4165757"/>
            <a:chExt cx="233904" cy="200581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CFB072C6-6816-B447-AD80-EFD40392B378}"/>
                </a:ext>
              </a:extLst>
            </p:cNvPr>
            <p:cNvSpPr/>
            <p:nvPr/>
          </p:nvSpPr>
          <p:spPr>
            <a:xfrm>
              <a:off x="2491927" y="4165757"/>
              <a:ext cx="199500" cy="1995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38"/>
            </a:p>
          </p:txBody>
        </p:sp>
        <p:sp>
          <p:nvSpPr>
            <p:cNvPr id="41" name="Figura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7996915-07E9-5F4C-BFB2-253C7600EE54}"/>
                </a:ext>
              </a:extLst>
            </p:cNvPr>
            <p:cNvSpPr/>
            <p:nvPr/>
          </p:nvSpPr>
          <p:spPr>
            <a:xfrm rot="5400000">
              <a:off x="2456982" y="4166298"/>
              <a:ext cx="200581" cy="19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6" y="6241"/>
                  </a:moveTo>
                  <a:cubicBezTo>
                    <a:pt x="12298" y="10800"/>
                    <a:pt x="12298" y="10800"/>
                    <a:pt x="12298" y="10800"/>
                  </a:cubicBezTo>
                  <a:cubicBezTo>
                    <a:pt x="8116" y="15359"/>
                    <a:pt x="8116" y="15359"/>
                    <a:pt x="8116" y="15359"/>
                  </a:cubicBezTo>
                  <a:cubicBezTo>
                    <a:pt x="7758" y="15717"/>
                    <a:pt x="7758" y="16306"/>
                    <a:pt x="8116" y="16664"/>
                  </a:cubicBezTo>
                  <a:cubicBezTo>
                    <a:pt x="8475" y="17023"/>
                    <a:pt x="9054" y="17023"/>
                    <a:pt x="9403" y="16664"/>
                  </a:cubicBezTo>
                  <a:cubicBezTo>
                    <a:pt x="14513" y="11453"/>
                    <a:pt x="14513" y="11453"/>
                    <a:pt x="14513" y="11453"/>
                  </a:cubicBezTo>
                  <a:cubicBezTo>
                    <a:pt x="14872" y="11094"/>
                    <a:pt x="14872" y="10506"/>
                    <a:pt x="14513" y="10147"/>
                  </a:cubicBezTo>
                  <a:cubicBezTo>
                    <a:pt x="9403" y="4936"/>
                    <a:pt x="9403" y="4936"/>
                    <a:pt x="9403" y="4936"/>
                  </a:cubicBezTo>
                  <a:cubicBezTo>
                    <a:pt x="9054" y="4577"/>
                    <a:pt x="8475" y="4577"/>
                    <a:pt x="8116" y="4936"/>
                  </a:cubicBezTo>
                  <a:cubicBezTo>
                    <a:pt x="7758" y="5294"/>
                    <a:pt x="7758" y="5883"/>
                    <a:pt x="8116" y="6241"/>
                  </a:cubicBezTo>
                  <a:close/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  <a:moveTo>
                    <a:pt x="20203" y="10800"/>
                  </a:moveTo>
                  <a:cubicBezTo>
                    <a:pt x="20203" y="15993"/>
                    <a:pt x="15993" y="20203"/>
                    <a:pt x="10800" y="20203"/>
                  </a:cubicBezTo>
                  <a:cubicBezTo>
                    <a:pt x="5607" y="20203"/>
                    <a:pt x="1397" y="15993"/>
                    <a:pt x="1397" y="10800"/>
                  </a:cubicBezTo>
                  <a:cubicBezTo>
                    <a:pt x="1397" y="5607"/>
                    <a:pt x="5607" y="1397"/>
                    <a:pt x="10800" y="1397"/>
                  </a:cubicBezTo>
                  <a:cubicBezTo>
                    <a:pt x="15993" y="1397"/>
                    <a:pt x="20203" y="5607"/>
                    <a:pt x="20203" y="1080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65168" tIns="165168" rIns="165168" bIns="165168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4335" dirty="0"/>
            </a:p>
          </p:txBody>
        </p:sp>
      </p:grpSp>
      <p:sp>
        <p:nvSpPr>
          <p:cNvPr id="42" name="Rectángulo: esquinas redondeadas 45">
            <a:extLst>
              <a:ext uri="{FF2B5EF4-FFF2-40B4-BE49-F238E27FC236}">
                <a16:creationId xmlns:a16="http://schemas.microsoft.com/office/drawing/2014/main" id="{9FF92636-7446-1042-B3FF-9AD745C2886F}"/>
              </a:ext>
            </a:extLst>
          </p:cNvPr>
          <p:cNvSpPr/>
          <p:nvPr/>
        </p:nvSpPr>
        <p:spPr>
          <a:xfrm>
            <a:off x="6551945" y="4842351"/>
            <a:ext cx="4352086" cy="6463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38"/>
          </a:p>
        </p:txBody>
      </p:sp>
    </p:spTree>
    <p:extLst>
      <p:ext uri="{BB962C8B-B14F-4D97-AF65-F5344CB8AC3E}">
        <p14:creationId xmlns:p14="http://schemas.microsoft.com/office/powerpoint/2010/main" val="23954037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 6"/>
          <p:cNvSpPr/>
          <p:nvPr/>
        </p:nvSpPr>
        <p:spPr>
          <a:xfrm>
            <a:off x="-11110" y="-44607"/>
            <a:ext cx="12203111" cy="1508170"/>
          </a:xfrm>
          <a:prstGeom prst="rect">
            <a:avLst/>
          </a:prstGeom>
          <a:solidFill>
            <a:srgbClr val="98D1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CuadroTexto 20"/>
          <p:cNvSpPr txBox="1"/>
          <p:nvPr/>
        </p:nvSpPr>
        <p:spPr>
          <a:xfrm>
            <a:off x="2680249" y="173355"/>
            <a:ext cx="897016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br>
              <a:rPr dirty="0"/>
            </a:br>
            <a:r>
              <a:rPr lang="es-ES" sz="2800" dirty="0">
                <a:latin typeface="Gotham Bold" pitchFamily="50" charset="0"/>
              </a:rPr>
              <a:t>¿Cuáles son las piezas del ”juego de la propiedad industrial e intelectual”?</a:t>
            </a:r>
            <a:endParaRPr lang="es-ES" sz="2000" dirty="0">
              <a:latin typeface="Gotham Bold" pitchFamily="50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0106FAF-070D-4B56-8BD8-8BB777B8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770" y="435996"/>
            <a:ext cx="1380890" cy="856709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6A06DE45-F3DA-114A-A4AA-DFB8E588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4" y="4815208"/>
            <a:ext cx="2614352" cy="14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5B188BA-3013-F64A-B9FE-244203E0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41" y="4815208"/>
            <a:ext cx="2614352" cy="14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255295ED-3AF6-4442-AFCE-E7357D96F4BF}"/>
              </a:ext>
            </a:extLst>
          </p:cNvPr>
          <p:cNvSpPr>
            <a:spLocks/>
          </p:cNvSpPr>
          <p:nvPr/>
        </p:nvSpPr>
        <p:spPr bwMode="auto">
          <a:xfrm>
            <a:off x="360743" y="2239579"/>
            <a:ext cx="3436275" cy="4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s-ES" altLang="en-US" sz="1600" b="1" dirty="0">
                <a:solidFill>
                  <a:schemeClr val="tx1"/>
                </a:solidFill>
                <a:sym typeface="Helvetica Neue" panose="02000503000000020004" pitchFamily="2" charset="0"/>
              </a:rPr>
              <a:t>Propiedad intelectual (Copyright)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7189D4-97B4-764F-908A-4F21519B0549}"/>
              </a:ext>
            </a:extLst>
          </p:cNvPr>
          <p:cNvSpPr>
            <a:spLocks/>
          </p:cNvSpPr>
          <p:nvPr/>
        </p:nvSpPr>
        <p:spPr bwMode="auto">
          <a:xfrm>
            <a:off x="4389753" y="2289767"/>
            <a:ext cx="2617513" cy="4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s-ES" altLang="en-US" sz="1600" b="1" dirty="0">
                <a:solidFill>
                  <a:schemeClr val="tx1"/>
                </a:solidFill>
                <a:sym typeface="Helvetica Neue" panose="02000503000000020004" pitchFamily="2" charset="0"/>
              </a:rPr>
              <a:t>Patentes y modelos de utilidad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9FFE5B5-447C-7141-9336-F39ECC6DBBD7}"/>
              </a:ext>
            </a:extLst>
          </p:cNvPr>
          <p:cNvSpPr>
            <a:spLocks/>
          </p:cNvSpPr>
          <p:nvPr/>
        </p:nvSpPr>
        <p:spPr bwMode="auto">
          <a:xfrm>
            <a:off x="371808" y="4399503"/>
            <a:ext cx="1934684" cy="4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s-ES" altLang="en-US" sz="1600" b="1">
                <a:solidFill>
                  <a:schemeClr val="tx1"/>
                </a:solidFill>
                <a:sym typeface="Helvetica Neue" panose="02000503000000020004" pitchFamily="2" charset="0"/>
              </a:rPr>
              <a:t>Marcas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731615DA-C877-6341-845D-B35CE576260C}"/>
              </a:ext>
            </a:extLst>
          </p:cNvPr>
          <p:cNvSpPr>
            <a:spLocks/>
          </p:cNvSpPr>
          <p:nvPr/>
        </p:nvSpPr>
        <p:spPr bwMode="auto">
          <a:xfrm>
            <a:off x="4389753" y="4405826"/>
            <a:ext cx="2810349" cy="4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s-ES" altLang="en-US" sz="1600" b="1" dirty="0">
                <a:solidFill>
                  <a:schemeClr val="tx1"/>
                </a:solidFill>
                <a:sym typeface="Helvetica Neue" panose="02000503000000020004" pitchFamily="2" charset="0"/>
              </a:rPr>
              <a:t>Diseño Industrial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9781666-54E1-2D4C-ABF6-EE935A53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3" y="2875784"/>
            <a:ext cx="2617513" cy="148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6B6615AA-FAEB-0946-ABE5-F74A6E29C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88" y="2877363"/>
            <a:ext cx="2619094" cy="148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 descr="Imagen que contiene reloj&#10;&#10;Descripción generada automáticamente">
            <a:extLst>
              <a:ext uri="{FF2B5EF4-FFF2-40B4-BE49-F238E27FC236}">
                <a16:creationId xmlns:a16="http://schemas.microsoft.com/office/drawing/2014/main" id="{7DEDD855-EB64-694B-A415-78F2F9FEAD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539" y="2727706"/>
            <a:ext cx="2324776" cy="1521483"/>
          </a:xfrm>
          <a:prstGeom prst="rect">
            <a:avLst/>
          </a:prstGeom>
        </p:spPr>
      </p:pic>
      <p:pic>
        <p:nvPicPr>
          <p:cNvPr id="21" name="Imagen 20" descr="Texto&#10;&#10;Descripción generada automáticamente con confianza baja">
            <a:extLst>
              <a:ext uri="{FF2B5EF4-FFF2-40B4-BE49-F238E27FC236}">
                <a16:creationId xmlns:a16="http://schemas.microsoft.com/office/drawing/2014/main" id="{BE3840AC-AEDB-7F46-9CE1-C78C821E2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64" y="4815208"/>
            <a:ext cx="2405472" cy="1481044"/>
          </a:xfrm>
          <a:prstGeom prst="rect">
            <a:avLst/>
          </a:prstGeom>
        </p:spPr>
      </p:pic>
      <p:sp>
        <p:nvSpPr>
          <p:cNvPr id="22" name="Rectangle 13">
            <a:extLst>
              <a:ext uri="{FF2B5EF4-FFF2-40B4-BE49-F238E27FC236}">
                <a16:creationId xmlns:a16="http://schemas.microsoft.com/office/drawing/2014/main" id="{CF72207C-C793-0B4D-A365-0E08E0FF50D1}"/>
              </a:ext>
            </a:extLst>
          </p:cNvPr>
          <p:cNvSpPr>
            <a:spLocks/>
          </p:cNvSpPr>
          <p:nvPr/>
        </p:nvSpPr>
        <p:spPr bwMode="auto">
          <a:xfrm>
            <a:off x="8593539" y="2170824"/>
            <a:ext cx="2617513" cy="4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s-ES" altLang="en-US" sz="1600" b="1" dirty="0">
                <a:solidFill>
                  <a:schemeClr val="tx1"/>
                </a:solidFill>
                <a:sym typeface="Helvetica Neue" panose="02000503000000020004" pitchFamily="2" charset="0"/>
              </a:rPr>
              <a:t>Secreto empresarial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C5E1BC91-55E8-374E-AEB8-7087A20385DB}"/>
              </a:ext>
            </a:extLst>
          </p:cNvPr>
          <p:cNvSpPr>
            <a:spLocks/>
          </p:cNvSpPr>
          <p:nvPr/>
        </p:nvSpPr>
        <p:spPr bwMode="auto">
          <a:xfrm>
            <a:off x="8593906" y="4359990"/>
            <a:ext cx="2810349" cy="4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s-ES" altLang="en-US" sz="1600" b="1" dirty="0">
                <a:solidFill>
                  <a:schemeClr val="tx1"/>
                </a:solidFill>
                <a:sym typeface="Helvetica Neue" panose="02000503000000020004" pitchFamily="2" charset="0"/>
              </a:rPr>
              <a:t>Regulación por contrato</a:t>
            </a:r>
          </a:p>
        </p:txBody>
      </p:sp>
    </p:spTree>
    <p:extLst>
      <p:ext uri="{BB962C8B-B14F-4D97-AF65-F5344CB8AC3E}">
        <p14:creationId xmlns:p14="http://schemas.microsoft.com/office/powerpoint/2010/main" val="65369055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 6"/>
          <p:cNvSpPr/>
          <p:nvPr/>
        </p:nvSpPr>
        <p:spPr>
          <a:xfrm>
            <a:off x="0" y="-31913"/>
            <a:ext cx="12203111" cy="1508170"/>
          </a:xfrm>
          <a:prstGeom prst="rect">
            <a:avLst/>
          </a:prstGeom>
          <a:solidFill>
            <a:srgbClr val="98D1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0106FAF-070D-4B56-8BD8-8BB777B8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770" y="435996"/>
            <a:ext cx="1380890" cy="856709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DA55BD4-CE9A-CF49-8BD6-A0CBD0143E0D}"/>
              </a:ext>
            </a:extLst>
          </p:cNvPr>
          <p:cNvSpPr txBox="1">
            <a:spLocks/>
          </p:cNvSpPr>
          <p:nvPr/>
        </p:nvSpPr>
        <p:spPr bwMode="auto">
          <a:xfrm>
            <a:off x="2312598" y="350253"/>
            <a:ext cx="9500923" cy="80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>
              <a:buClr>
                <a:srgbClr val="000000"/>
              </a:buClr>
              <a:buSzPct val="100000"/>
            </a:pPr>
            <a:r>
              <a:rPr lang="es-ES_tradnl" altLang="es-ES" sz="1422" b="1" spc="217" dirty="0">
                <a:solidFill>
                  <a:schemeClr val="bg1"/>
                </a:solidFill>
                <a:latin typeface="Avenir Next LT Pro" panose="020B0504020202020204" pitchFamily="34" charset="0"/>
                <a:sym typeface="Arial"/>
              </a:rPr>
              <a:t>UN PRODUCTO, SERVICIO O PROCESO PUEDE SER ANALIZAD COMO UN CONJUNTO DE ACTIVOS INTANGIBLES QUE PUEDEN SER GESTIONADOS A TRAVÉS DE LOS DERECHOS DE PROPIEDAD  INDUSTRIAL O INTELECTUAL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946F013-B52C-D848-B5F8-CACE509D97A3}"/>
              </a:ext>
            </a:extLst>
          </p:cNvPr>
          <p:cNvSpPr txBox="1">
            <a:spLocks/>
          </p:cNvSpPr>
          <p:nvPr/>
        </p:nvSpPr>
        <p:spPr>
          <a:xfrm>
            <a:off x="3353392" y="2328131"/>
            <a:ext cx="1880534" cy="3561439"/>
          </a:xfrm>
          <a:prstGeom prst="roundRect">
            <a:avLst>
              <a:gd name="adj" fmla="val 7731"/>
            </a:avLst>
          </a:prstGeom>
          <a:solidFill>
            <a:srgbClr val="FEF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 sz="1068" dirty="0">
              <a:solidFill>
                <a:srgbClr val="FFFFFF"/>
              </a:solidFill>
              <a:sym typeface="Gill Sans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72A7587-A05E-7A46-843E-27E134E2DE8D}"/>
              </a:ext>
            </a:extLst>
          </p:cNvPr>
          <p:cNvSpPr txBox="1">
            <a:spLocks/>
          </p:cNvSpPr>
          <p:nvPr/>
        </p:nvSpPr>
        <p:spPr>
          <a:xfrm>
            <a:off x="3690403" y="2726539"/>
            <a:ext cx="1206512" cy="383890"/>
          </a:xfrm>
          <a:prstGeom prst="roundRect">
            <a:avLst>
              <a:gd name="adj" fmla="val 77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219" dirty="0">
                <a:latin typeface="Avenir Next LT Pro" panose="020B0504020202020204" pitchFamily="34" charset="0"/>
                <a:sym typeface="Gill Sans" charset="0"/>
              </a:rPr>
              <a:t>Asset A1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ECE89EE-63F6-DF4E-A2B5-7789B740F762}"/>
              </a:ext>
            </a:extLst>
          </p:cNvPr>
          <p:cNvSpPr txBox="1">
            <a:spLocks/>
          </p:cNvSpPr>
          <p:nvPr/>
        </p:nvSpPr>
        <p:spPr>
          <a:xfrm>
            <a:off x="3690403" y="3319965"/>
            <a:ext cx="1206512" cy="383890"/>
          </a:xfrm>
          <a:prstGeom prst="roundRect">
            <a:avLst>
              <a:gd name="adj" fmla="val 77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219">
                <a:latin typeface="Avenir Next LT Pro" panose="020B0504020202020204" pitchFamily="34" charset="0"/>
                <a:sym typeface="Gill Sans" charset="0"/>
              </a:rPr>
              <a:t>Asset A2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5DB554A-CA1C-0A40-B82E-0D543E44D7EC}"/>
              </a:ext>
            </a:extLst>
          </p:cNvPr>
          <p:cNvSpPr txBox="1">
            <a:spLocks/>
          </p:cNvSpPr>
          <p:nvPr/>
        </p:nvSpPr>
        <p:spPr>
          <a:xfrm>
            <a:off x="3690403" y="3915290"/>
            <a:ext cx="1206512" cy="385504"/>
          </a:xfrm>
          <a:prstGeom prst="roundRect">
            <a:avLst>
              <a:gd name="adj" fmla="val 77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219">
                <a:latin typeface="Avenir Next LT Pro" panose="020B0504020202020204" pitchFamily="34" charset="0"/>
                <a:sym typeface="Gill Sans" charset="0"/>
              </a:rPr>
              <a:t>Asset A3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9757E74-9046-C740-BC7D-7316FEE4CCB6}"/>
              </a:ext>
            </a:extLst>
          </p:cNvPr>
          <p:cNvSpPr txBox="1">
            <a:spLocks/>
          </p:cNvSpPr>
          <p:nvPr/>
        </p:nvSpPr>
        <p:spPr>
          <a:xfrm>
            <a:off x="3690403" y="5108913"/>
            <a:ext cx="1206512" cy="383890"/>
          </a:xfrm>
          <a:prstGeom prst="roundRect">
            <a:avLst>
              <a:gd name="adj" fmla="val 77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219">
                <a:latin typeface="Avenir Next LT Pro" panose="020B0504020202020204" pitchFamily="34" charset="0"/>
                <a:sym typeface="Gill Sans" charset="0"/>
              </a:rPr>
              <a:t>Asset An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E348A8D-FCD1-3640-9327-F4BD8377BFCB}"/>
              </a:ext>
            </a:extLst>
          </p:cNvPr>
          <p:cNvSpPr txBox="1">
            <a:spLocks/>
          </p:cNvSpPr>
          <p:nvPr/>
        </p:nvSpPr>
        <p:spPr>
          <a:xfrm>
            <a:off x="4138178" y="4600791"/>
            <a:ext cx="310964" cy="176845"/>
          </a:xfrm>
          <a:prstGeom prst="roundRect">
            <a:avLst>
              <a:gd name="adj" fmla="val 7731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69681" tIns="34841" rIns="69681" bIns="34841" anchor="ctr">
            <a:spAutoFit/>
          </a:bodyPr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068" dirty="0">
                <a:solidFill>
                  <a:srgbClr val="003245"/>
                </a:solidFill>
                <a:sym typeface="Gill Sans" charset="0"/>
              </a:rPr>
              <a:t>…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691027D-A034-904D-A935-92FFE9B1B5EF}"/>
              </a:ext>
            </a:extLst>
          </p:cNvPr>
          <p:cNvSpPr txBox="1">
            <a:spLocks/>
          </p:cNvSpPr>
          <p:nvPr/>
        </p:nvSpPr>
        <p:spPr>
          <a:xfrm>
            <a:off x="3461360" y="1903135"/>
            <a:ext cx="1664597" cy="492128"/>
          </a:xfrm>
          <a:prstGeom prst="roundRect">
            <a:avLst>
              <a:gd name="adj" fmla="val 773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068" b="1" dirty="0">
                <a:latin typeface="Avenir Next LT Pro" panose="020B0504020202020204" pitchFamily="34" charset="0"/>
                <a:sym typeface="Gill Sans" charset="0"/>
              </a:rPr>
              <a:t>IDENTIFICACIÓN </a:t>
            </a:r>
          </a:p>
          <a:p>
            <a:pPr>
              <a:defRPr/>
            </a:pPr>
            <a:r>
              <a:rPr lang="en-GB" sz="1068" b="1" dirty="0">
                <a:latin typeface="Avenir Next LT Pro" panose="020B0504020202020204" pitchFamily="34" charset="0"/>
                <a:sym typeface="Gill Sans" charset="0"/>
              </a:rPr>
              <a:t>DE ACTIVOS</a:t>
            </a:r>
          </a:p>
        </p:txBody>
      </p:sp>
      <p:sp>
        <p:nvSpPr>
          <p:cNvPr id="20" name="Rectángulo: esquinas redondeadas 31">
            <a:extLst>
              <a:ext uri="{FF2B5EF4-FFF2-40B4-BE49-F238E27FC236}">
                <a16:creationId xmlns:a16="http://schemas.microsoft.com/office/drawing/2014/main" id="{0E013F39-ECC4-A94F-9EC3-767EEE194761}"/>
              </a:ext>
            </a:extLst>
          </p:cNvPr>
          <p:cNvSpPr/>
          <p:nvPr/>
        </p:nvSpPr>
        <p:spPr>
          <a:xfrm>
            <a:off x="873784" y="3560692"/>
            <a:ext cx="2051714" cy="6914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38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23ED630-9992-214A-B6C6-5F8F57B4A43D}"/>
              </a:ext>
            </a:extLst>
          </p:cNvPr>
          <p:cNvSpPr txBox="1"/>
          <p:nvPr/>
        </p:nvSpPr>
        <p:spPr>
          <a:xfrm>
            <a:off x="1175904" y="3625202"/>
            <a:ext cx="1349201" cy="5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355" b="1" dirty="0">
                <a:latin typeface="Avenir Next LT Pro" panose="020B0504020202020204" pitchFamily="34" charset="0"/>
                <a:sym typeface="Gill Sans" charset="0"/>
              </a:rPr>
              <a:t>PRODUCTO </a:t>
            </a:r>
          </a:p>
          <a:p>
            <a:pPr algn="ctr">
              <a:defRPr/>
            </a:pPr>
            <a:r>
              <a:rPr lang="en-GB" sz="1355" b="1" dirty="0">
                <a:latin typeface="Avenir Next LT Pro" panose="020B0504020202020204" pitchFamily="34" charset="0"/>
                <a:sym typeface="Gill Sans" charset="0"/>
              </a:rPr>
              <a:t>O SISTEMA 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6FF8AAF-2A83-8C41-BBF1-2DA3F3E56A91}"/>
              </a:ext>
            </a:extLst>
          </p:cNvPr>
          <p:cNvGrpSpPr/>
          <p:nvPr/>
        </p:nvGrpSpPr>
        <p:grpSpPr>
          <a:xfrm rot="16200000">
            <a:off x="768718" y="3803278"/>
            <a:ext cx="216773" cy="185890"/>
            <a:chOff x="2457523" y="4165757"/>
            <a:chExt cx="233904" cy="200581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C4AD032A-8198-4B47-ABF0-FD268CBAFB49}"/>
                </a:ext>
              </a:extLst>
            </p:cNvPr>
            <p:cNvSpPr/>
            <p:nvPr/>
          </p:nvSpPr>
          <p:spPr>
            <a:xfrm>
              <a:off x="2491927" y="4165757"/>
              <a:ext cx="199500" cy="1995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38"/>
            </a:p>
          </p:txBody>
        </p:sp>
        <p:sp>
          <p:nvSpPr>
            <p:cNvPr id="24" name="Figura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CB515F5-37D5-A946-A609-A69E5A847185}"/>
                </a:ext>
              </a:extLst>
            </p:cNvPr>
            <p:cNvSpPr/>
            <p:nvPr/>
          </p:nvSpPr>
          <p:spPr>
            <a:xfrm rot="5400000">
              <a:off x="2456982" y="4166298"/>
              <a:ext cx="200581" cy="19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6" y="6241"/>
                  </a:moveTo>
                  <a:cubicBezTo>
                    <a:pt x="12298" y="10800"/>
                    <a:pt x="12298" y="10800"/>
                    <a:pt x="12298" y="10800"/>
                  </a:cubicBezTo>
                  <a:cubicBezTo>
                    <a:pt x="8116" y="15359"/>
                    <a:pt x="8116" y="15359"/>
                    <a:pt x="8116" y="15359"/>
                  </a:cubicBezTo>
                  <a:cubicBezTo>
                    <a:pt x="7758" y="15717"/>
                    <a:pt x="7758" y="16306"/>
                    <a:pt x="8116" y="16664"/>
                  </a:cubicBezTo>
                  <a:cubicBezTo>
                    <a:pt x="8475" y="17023"/>
                    <a:pt x="9054" y="17023"/>
                    <a:pt x="9403" y="16664"/>
                  </a:cubicBezTo>
                  <a:cubicBezTo>
                    <a:pt x="14513" y="11453"/>
                    <a:pt x="14513" y="11453"/>
                    <a:pt x="14513" y="11453"/>
                  </a:cubicBezTo>
                  <a:cubicBezTo>
                    <a:pt x="14872" y="11094"/>
                    <a:pt x="14872" y="10506"/>
                    <a:pt x="14513" y="10147"/>
                  </a:cubicBezTo>
                  <a:cubicBezTo>
                    <a:pt x="9403" y="4936"/>
                    <a:pt x="9403" y="4936"/>
                    <a:pt x="9403" y="4936"/>
                  </a:cubicBezTo>
                  <a:cubicBezTo>
                    <a:pt x="9054" y="4577"/>
                    <a:pt x="8475" y="4577"/>
                    <a:pt x="8116" y="4936"/>
                  </a:cubicBezTo>
                  <a:cubicBezTo>
                    <a:pt x="7758" y="5294"/>
                    <a:pt x="7758" y="5883"/>
                    <a:pt x="8116" y="6241"/>
                  </a:cubicBezTo>
                  <a:close/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  <a:moveTo>
                    <a:pt x="20203" y="10800"/>
                  </a:moveTo>
                  <a:cubicBezTo>
                    <a:pt x="20203" y="15993"/>
                    <a:pt x="15993" y="20203"/>
                    <a:pt x="10800" y="20203"/>
                  </a:cubicBezTo>
                  <a:cubicBezTo>
                    <a:pt x="5607" y="20203"/>
                    <a:pt x="1397" y="15993"/>
                    <a:pt x="1397" y="10800"/>
                  </a:cubicBezTo>
                  <a:cubicBezTo>
                    <a:pt x="1397" y="5607"/>
                    <a:pt x="5607" y="1397"/>
                    <a:pt x="10800" y="1397"/>
                  </a:cubicBezTo>
                  <a:cubicBezTo>
                    <a:pt x="15993" y="1397"/>
                    <a:pt x="20203" y="5607"/>
                    <a:pt x="20203" y="1080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65168" tIns="165168" rIns="165168" bIns="165168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4335" dirty="0"/>
            </a:p>
          </p:txBody>
        </p:sp>
      </p:grpSp>
      <p:sp>
        <p:nvSpPr>
          <p:cNvPr id="25" name="Subtitle 2">
            <a:extLst>
              <a:ext uri="{FF2B5EF4-FFF2-40B4-BE49-F238E27FC236}">
                <a16:creationId xmlns:a16="http://schemas.microsoft.com/office/drawing/2014/main" id="{0A47C2BB-11AE-5C41-A842-254EC069F3D6}"/>
              </a:ext>
            </a:extLst>
          </p:cNvPr>
          <p:cNvSpPr txBox="1">
            <a:spLocks/>
          </p:cNvSpPr>
          <p:nvPr/>
        </p:nvSpPr>
        <p:spPr>
          <a:xfrm>
            <a:off x="5667938" y="2300566"/>
            <a:ext cx="1880534" cy="3561439"/>
          </a:xfrm>
          <a:prstGeom prst="roundRect">
            <a:avLst>
              <a:gd name="adj" fmla="val 7731"/>
            </a:avLst>
          </a:prstGeom>
          <a:solidFill>
            <a:srgbClr val="FEF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 sz="1068" dirty="0">
              <a:solidFill>
                <a:srgbClr val="FFFFFF"/>
              </a:solidFill>
              <a:sym typeface="Gill Sans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52635862-5C22-A64E-BE45-F5C4A9929F97}"/>
              </a:ext>
            </a:extLst>
          </p:cNvPr>
          <p:cNvSpPr txBox="1">
            <a:spLocks/>
          </p:cNvSpPr>
          <p:nvPr/>
        </p:nvSpPr>
        <p:spPr>
          <a:xfrm>
            <a:off x="6004949" y="2698974"/>
            <a:ext cx="1206512" cy="383890"/>
          </a:xfrm>
          <a:prstGeom prst="roundRect">
            <a:avLst>
              <a:gd name="adj" fmla="val 77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219" dirty="0">
                <a:latin typeface="Avenir Next LT Pro" panose="020B0504020202020204" pitchFamily="34" charset="0"/>
                <a:sym typeface="Gill Sans" charset="0"/>
              </a:rPr>
              <a:t>Sw- P. </a:t>
            </a:r>
            <a:r>
              <a:rPr lang="en-GB" sz="1219" dirty="0" err="1">
                <a:latin typeface="Avenir Next LT Pro" panose="020B0504020202020204" pitchFamily="34" charset="0"/>
                <a:sym typeface="Gill Sans" charset="0"/>
              </a:rPr>
              <a:t>Intelectual</a:t>
            </a:r>
            <a:endParaRPr lang="en-GB" sz="1219" dirty="0">
              <a:latin typeface="Avenir Next LT Pro" panose="020B0504020202020204" pitchFamily="34" charset="0"/>
              <a:sym typeface="Gill Sans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3950F50-511F-414E-9BFA-80C8DE26CC77}"/>
              </a:ext>
            </a:extLst>
          </p:cNvPr>
          <p:cNvSpPr txBox="1">
            <a:spLocks/>
          </p:cNvSpPr>
          <p:nvPr/>
        </p:nvSpPr>
        <p:spPr>
          <a:xfrm>
            <a:off x="6004949" y="3292400"/>
            <a:ext cx="1206512" cy="383890"/>
          </a:xfrm>
          <a:prstGeom prst="roundRect">
            <a:avLst>
              <a:gd name="adj" fmla="val 77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219" dirty="0" err="1">
                <a:latin typeface="Avenir Next LT Pro" panose="020B0504020202020204" pitchFamily="34" charset="0"/>
                <a:sym typeface="Gill Sans" charset="0"/>
              </a:rPr>
              <a:t>Marcas</a:t>
            </a:r>
            <a:r>
              <a:rPr lang="en-GB" sz="1219" dirty="0">
                <a:latin typeface="Avenir Next LT Pro" panose="020B0504020202020204" pitchFamily="34" charset="0"/>
                <a:sym typeface="Gill Sans" charset="0"/>
              </a:rPr>
              <a:t> y </a:t>
            </a:r>
            <a:r>
              <a:rPr lang="en-GB" sz="1219" dirty="0" err="1">
                <a:latin typeface="Avenir Next LT Pro" panose="020B0504020202020204" pitchFamily="34" charset="0"/>
                <a:sym typeface="Gill Sans" charset="0"/>
              </a:rPr>
              <a:t>Dominios</a:t>
            </a:r>
            <a:endParaRPr lang="en-GB" sz="1219" dirty="0">
              <a:latin typeface="Avenir Next LT Pro" panose="020B0504020202020204" pitchFamily="34" charset="0"/>
              <a:sym typeface="Gill Sans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F8E3A0A-2E5B-724E-A969-C8C70887D2AD}"/>
              </a:ext>
            </a:extLst>
          </p:cNvPr>
          <p:cNvSpPr txBox="1">
            <a:spLocks/>
          </p:cNvSpPr>
          <p:nvPr/>
        </p:nvSpPr>
        <p:spPr>
          <a:xfrm>
            <a:off x="6004949" y="3887725"/>
            <a:ext cx="1206512" cy="385504"/>
          </a:xfrm>
          <a:prstGeom prst="roundRect">
            <a:avLst>
              <a:gd name="adj" fmla="val 77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219" dirty="0" err="1">
                <a:latin typeface="Avenir Next LT Pro" panose="020B0504020202020204" pitchFamily="34" charset="0"/>
                <a:sym typeface="Gill Sans" charset="0"/>
              </a:rPr>
              <a:t>Patentes</a:t>
            </a:r>
            <a:endParaRPr lang="en-GB" sz="1219" dirty="0">
              <a:latin typeface="Avenir Next LT Pro" panose="020B0504020202020204" pitchFamily="34" charset="0"/>
              <a:sym typeface="Gill Sans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7B1835AF-748D-5946-9A59-63E3F620D8CF}"/>
              </a:ext>
            </a:extLst>
          </p:cNvPr>
          <p:cNvSpPr txBox="1">
            <a:spLocks/>
          </p:cNvSpPr>
          <p:nvPr/>
        </p:nvSpPr>
        <p:spPr>
          <a:xfrm>
            <a:off x="6004949" y="5081349"/>
            <a:ext cx="1206512" cy="383890"/>
          </a:xfrm>
          <a:prstGeom prst="roundRect">
            <a:avLst>
              <a:gd name="adj" fmla="val 77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219" dirty="0" err="1">
                <a:latin typeface="Avenir Next LT Pro" panose="020B0504020202020204" pitchFamily="34" charset="0"/>
                <a:sym typeface="Gill Sans" charset="0"/>
              </a:rPr>
              <a:t>Secreto</a:t>
            </a:r>
            <a:r>
              <a:rPr lang="en-GB" sz="1219" dirty="0">
                <a:latin typeface="Avenir Next LT Pro" panose="020B0504020202020204" pitchFamily="34" charset="0"/>
                <a:sym typeface="Gill Sans" charset="0"/>
              </a:rPr>
              <a:t> </a:t>
            </a:r>
            <a:r>
              <a:rPr lang="en-GB" sz="1219" dirty="0" err="1">
                <a:latin typeface="Avenir Next LT Pro" panose="020B0504020202020204" pitchFamily="34" charset="0"/>
                <a:sym typeface="Gill Sans" charset="0"/>
              </a:rPr>
              <a:t>empresarial</a:t>
            </a:r>
            <a:endParaRPr lang="en-GB" sz="1219" dirty="0">
              <a:latin typeface="Avenir Next LT Pro" panose="020B0504020202020204" pitchFamily="34" charset="0"/>
              <a:sym typeface="Gill Sans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0279A00E-0866-1440-BCC1-2A46C51FBC1E}"/>
              </a:ext>
            </a:extLst>
          </p:cNvPr>
          <p:cNvSpPr txBox="1">
            <a:spLocks/>
          </p:cNvSpPr>
          <p:nvPr/>
        </p:nvSpPr>
        <p:spPr>
          <a:xfrm>
            <a:off x="5775907" y="1875570"/>
            <a:ext cx="1664597" cy="492128"/>
          </a:xfrm>
          <a:prstGeom prst="roundRect">
            <a:avLst>
              <a:gd name="adj" fmla="val 773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068" b="1" dirty="0">
                <a:latin typeface="Avenir Next LT Pro" panose="020B0504020202020204" pitchFamily="34" charset="0"/>
                <a:sym typeface="Gill Sans" charset="0"/>
              </a:rPr>
              <a:t>PROTECCIÓN</a:t>
            </a:r>
          </a:p>
          <a:p>
            <a:pPr>
              <a:defRPr/>
            </a:pPr>
            <a:r>
              <a:rPr lang="en-GB" sz="1068" b="1" dirty="0">
                <a:latin typeface="Avenir Next LT Pro" panose="020B0504020202020204" pitchFamily="34" charset="0"/>
                <a:sym typeface="Gill Sans" charset="0"/>
              </a:rPr>
              <a:t>DE ACTIVOS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AEAF3CD1-0D82-3D46-931A-F587ADF7E0D8}"/>
              </a:ext>
            </a:extLst>
          </p:cNvPr>
          <p:cNvSpPr txBox="1">
            <a:spLocks/>
          </p:cNvSpPr>
          <p:nvPr/>
        </p:nvSpPr>
        <p:spPr>
          <a:xfrm>
            <a:off x="6013024" y="4484960"/>
            <a:ext cx="1206512" cy="383890"/>
          </a:xfrm>
          <a:prstGeom prst="roundRect">
            <a:avLst>
              <a:gd name="adj" fmla="val 77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219" dirty="0" err="1">
                <a:latin typeface="Avenir Next LT Pro" panose="020B0504020202020204" pitchFamily="34" charset="0"/>
                <a:sym typeface="Gill Sans" charset="0"/>
              </a:rPr>
              <a:t>Diseños</a:t>
            </a:r>
            <a:endParaRPr lang="en-GB" sz="1219" dirty="0">
              <a:latin typeface="Avenir Next LT Pro" panose="020B0504020202020204" pitchFamily="34" charset="0"/>
              <a:sym typeface="Gill Sans" charset="0"/>
            </a:endParaRPr>
          </a:p>
          <a:p>
            <a:pPr>
              <a:defRPr/>
            </a:pPr>
            <a:r>
              <a:rPr lang="en-GB" sz="1219" dirty="0" err="1">
                <a:latin typeface="Avenir Next LT Pro" panose="020B0504020202020204" pitchFamily="34" charset="0"/>
                <a:sym typeface="Gill Sans" charset="0"/>
              </a:rPr>
              <a:t>Industriales</a:t>
            </a:r>
            <a:endParaRPr lang="en-GB" sz="1219" dirty="0">
              <a:latin typeface="Avenir Next LT Pro" panose="020B0504020202020204" pitchFamily="34" charset="0"/>
              <a:sym typeface="Gill Sans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B79F1C23-C747-A74E-849B-1021346E5832}"/>
              </a:ext>
            </a:extLst>
          </p:cNvPr>
          <p:cNvSpPr txBox="1">
            <a:spLocks/>
          </p:cNvSpPr>
          <p:nvPr/>
        </p:nvSpPr>
        <p:spPr>
          <a:xfrm>
            <a:off x="7982485" y="2328131"/>
            <a:ext cx="1880534" cy="3561439"/>
          </a:xfrm>
          <a:prstGeom prst="roundRect">
            <a:avLst>
              <a:gd name="adj" fmla="val 7731"/>
            </a:avLst>
          </a:prstGeom>
          <a:solidFill>
            <a:srgbClr val="FEF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 sz="1068" dirty="0">
              <a:solidFill>
                <a:srgbClr val="FFFFFF"/>
              </a:solidFill>
              <a:sym typeface="Gill Sans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01F7BE7E-ED52-D649-987B-029286B2F66D}"/>
              </a:ext>
            </a:extLst>
          </p:cNvPr>
          <p:cNvSpPr txBox="1">
            <a:spLocks/>
          </p:cNvSpPr>
          <p:nvPr/>
        </p:nvSpPr>
        <p:spPr>
          <a:xfrm>
            <a:off x="8319496" y="3024343"/>
            <a:ext cx="1206512" cy="383890"/>
          </a:xfrm>
          <a:prstGeom prst="roundRect">
            <a:avLst>
              <a:gd name="adj" fmla="val 77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219" dirty="0" err="1">
                <a:latin typeface="Avenir Next LT Pro" panose="020B0504020202020204" pitchFamily="34" charset="0"/>
                <a:sym typeface="Gill Sans" charset="0"/>
              </a:rPr>
              <a:t>Contabilizar</a:t>
            </a:r>
            <a:endParaRPr lang="en-GB" sz="1219" dirty="0">
              <a:latin typeface="Avenir Next LT Pro" panose="020B0504020202020204" pitchFamily="34" charset="0"/>
              <a:sym typeface="Gill Sans" charset="0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F439D5D5-0219-9D46-8F54-117EC86F7833}"/>
              </a:ext>
            </a:extLst>
          </p:cNvPr>
          <p:cNvSpPr txBox="1">
            <a:spLocks/>
          </p:cNvSpPr>
          <p:nvPr/>
        </p:nvSpPr>
        <p:spPr>
          <a:xfrm>
            <a:off x="8319496" y="3619667"/>
            <a:ext cx="1206512" cy="385504"/>
          </a:xfrm>
          <a:prstGeom prst="roundRect">
            <a:avLst>
              <a:gd name="adj" fmla="val 77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219" dirty="0" err="1">
                <a:latin typeface="Avenir Next LT Pro" panose="020B0504020202020204" pitchFamily="34" charset="0"/>
                <a:sym typeface="Gill Sans" charset="0"/>
              </a:rPr>
              <a:t>Licenciar</a:t>
            </a:r>
            <a:endParaRPr lang="en-GB" sz="1219" dirty="0">
              <a:latin typeface="Avenir Next LT Pro" panose="020B0504020202020204" pitchFamily="34" charset="0"/>
              <a:sym typeface="Gill Sans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7DA41EF5-1C63-6844-B160-88223AC44BCB}"/>
              </a:ext>
            </a:extLst>
          </p:cNvPr>
          <p:cNvSpPr txBox="1">
            <a:spLocks/>
          </p:cNvSpPr>
          <p:nvPr/>
        </p:nvSpPr>
        <p:spPr>
          <a:xfrm>
            <a:off x="8319496" y="4813291"/>
            <a:ext cx="1206512" cy="383890"/>
          </a:xfrm>
          <a:prstGeom prst="roundRect">
            <a:avLst>
              <a:gd name="adj" fmla="val 77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219" dirty="0">
                <a:latin typeface="Avenir Next LT Pro" panose="020B0504020202020204" pitchFamily="34" charset="0"/>
                <a:sym typeface="Gill Sans" charset="0"/>
              </a:rPr>
              <a:t>….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A042198C-94FB-3C45-B143-BF9F2D31EEAD}"/>
              </a:ext>
            </a:extLst>
          </p:cNvPr>
          <p:cNvSpPr txBox="1">
            <a:spLocks/>
          </p:cNvSpPr>
          <p:nvPr/>
        </p:nvSpPr>
        <p:spPr>
          <a:xfrm>
            <a:off x="8090454" y="1903135"/>
            <a:ext cx="1664597" cy="492128"/>
          </a:xfrm>
          <a:prstGeom prst="roundRect">
            <a:avLst>
              <a:gd name="adj" fmla="val 773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068" b="1" dirty="0">
                <a:latin typeface="Avenir Next LT Pro" panose="020B0504020202020204" pitchFamily="34" charset="0"/>
                <a:sym typeface="Gill Sans" charset="0"/>
              </a:rPr>
              <a:t>GESTIÓN DE </a:t>
            </a:r>
          </a:p>
          <a:p>
            <a:pPr>
              <a:defRPr/>
            </a:pPr>
            <a:r>
              <a:rPr lang="en-GB" sz="1068" b="1" dirty="0">
                <a:latin typeface="Avenir Next LT Pro" panose="020B0504020202020204" pitchFamily="34" charset="0"/>
                <a:sym typeface="Gill Sans" charset="0"/>
              </a:rPr>
              <a:t>LOS ACTIVOS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8BEE3B33-B026-7C4C-A5C1-4FF61A70D2CE}"/>
              </a:ext>
            </a:extLst>
          </p:cNvPr>
          <p:cNvSpPr txBox="1">
            <a:spLocks/>
          </p:cNvSpPr>
          <p:nvPr/>
        </p:nvSpPr>
        <p:spPr>
          <a:xfrm>
            <a:off x="8327570" y="4216902"/>
            <a:ext cx="1206512" cy="383890"/>
          </a:xfrm>
          <a:prstGeom prst="roundRect">
            <a:avLst>
              <a:gd name="adj" fmla="val 77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9681" tIns="34841" rIns="69681" bIns="34841" anchor="ctr"/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Trebuchet MS" panose="020B0603020202020204" pitchFamily="34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GB" sz="1219" dirty="0" err="1">
                <a:latin typeface="Avenir Next LT Pro" panose="020B0504020202020204" pitchFamily="34" charset="0"/>
                <a:sym typeface="Gill Sans" charset="0"/>
              </a:rPr>
              <a:t>Deducir</a:t>
            </a:r>
            <a:endParaRPr lang="en-GB" sz="1219" dirty="0">
              <a:latin typeface="Avenir Next LT Pro" panose="020B0504020202020204" pitchFamily="34" charset="0"/>
              <a:sym typeface="Gill Sans" charset="0"/>
            </a:endParaRPr>
          </a:p>
          <a:p>
            <a:pPr>
              <a:defRPr/>
            </a:pPr>
            <a:r>
              <a:rPr lang="en-GB" sz="1219" dirty="0" err="1">
                <a:latin typeface="Avenir Next LT Pro" panose="020B0504020202020204" pitchFamily="34" charset="0"/>
                <a:sym typeface="Gill Sans" charset="0"/>
              </a:rPr>
              <a:t>fiscalmente</a:t>
            </a:r>
            <a:endParaRPr lang="en-GB" sz="1219" dirty="0">
              <a:latin typeface="Avenir Next LT Pro" panose="020B0504020202020204" pitchFamily="34" charset="0"/>
              <a:sym typeface="Gill Sans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923C73BB-73B2-DD47-B523-96CFF3075A02}"/>
              </a:ext>
            </a:extLst>
          </p:cNvPr>
          <p:cNvGrpSpPr/>
          <p:nvPr/>
        </p:nvGrpSpPr>
        <p:grpSpPr>
          <a:xfrm>
            <a:off x="3067087" y="3746988"/>
            <a:ext cx="406310" cy="364340"/>
            <a:chOff x="5162637" y="366292"/>
            <a:chExt cx="1038006" cy="525714"/>
          </a:xfrm>
        </p:grpSpPr>
        <p:sp>
          <p:nvSpPr>
            <p:cNvPr id="39" name="Flecha: hacia abajo 71">
              <a:extLst>
                <a:ext uri="{FF2B5EF4-FFF2-40B4-BE49-F238E27FC236}">
                  <a16:creationId xmlns:a16="http://schemas.microsoft.com/office/drawing/2014/main" id="{3C123CDB-7CEC-F24A-9BFF-10878C1CA40D}"/>
                </a:ext>
              </a:extLst>
            </p:cNvPr>
            <p:cNvSpPr/>
            <p:nvPr/>
          </p:nvSpPr>
          <p:spPr>
            <a:xfrm rot="16200000">
              <a:off x="5409525" y="119404"/>
              <a:ext cx="484632" cy="978408"/>
            </a:xfrm>
            <a:prstGeom prst="downArrow">
              <a:avLst/>
            </a:prstGeom>
            <a:solidFill>
              <a:srgbClr val="FFC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38"/>
            </a:p>
          </p:txBody>
        </p:sp>
        <p:sp>
          <p:nvSpPr>
            <p:cNvPr id="40" name="Flecha: hacia abajo 72">
              <a:extLst>
                <a:ext uri="{FF2B5EF4-FFF2-40B4-BE49-F238E27FC236}">
                  <a16:creationId xmlns:a16="http://schemas.microsoft.com/office/drawing/2014/main" id="{F0046AC1-FFB5-454B-A471-8350CD8989BC}"/>
                </a:ext>
              </a:extLst>
            </p:cNvPr>
            <p:cNvSpPr/>
            <p:nvPr/>
          </p:nvSpPr>
          <p:spPr>
            <a:xfrm rot="16200000">
              <a:off x="5469123" y="160486"/>
              <a:ext cx="484632" cy="978408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38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81FECA23-4706-9640-9EC7-8096A11CF294}"/>
              </a:ext>
            </a:extLst>
          </p:cNvPr>
          <p:cNvGrpSpPr/>
          <p:nvPr/>
        </p:nvGrpSpPr>
        <p:grpSpPr>
          <a:xfrm>
            <a:off x="5386537" y="3746988"/>
            <a:ext cx="406310" cy="364340"/>
            <a:chOff x="5162637" y="366292"/>
            <a:chExt cx="1038006" cy="525714"/>
          </a:xfrm>
        </p:grpSpPr>
        <p:sp>
          <p:nvSpPr>
            <p:cNvPr id="42" name="Flecha: hacia abajo 75">
              <a:extLst>
                <a:ext uri="{FF2B5EF4-FFF2-40B4-BE49-F238E27FC236}">
                  <a16:creationId xmlns:a16="http://schemas.microsoft.com/office/drawing/2014/main" id="{232D550E-B04C-4A47-903B-711D1FE3FEFB}"/>
                </a:ext>
              </a:extLst>
            </p:cNvPr>
            <p:cNvSpPr/>
            <p:nvPr/>
          </p:nvSpPr>
          <p:spPr>
            <a:xfrm rot="16200000">
              <a:off x="5409525" y="119404"/>
              <a:ext cx="484632" cy="978408"/>
            </a:xfrm>
            <a:prstGeom prst="downArrow">
              <a:avLst/>
            </a:prstGeom>
            <a:solidFill>
              <a:srgbClr val="FFC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38"/>
            </a:p>
          </p:txBody>
        </p:sp>
        <p:sp>
          <p:nvSpPr>
            <p:cNvPr id="43" name="Flecha: hacia abajo 76">
              <a:extLst>
                <a:ext uri="{FF2B5EF4-FFF2-40B4-BE49-F238E27FC236}">
                  <a16:creationId xmlns:a16="http://schemas.microsoft.com/office/drawing/2014/main" id="{2403E964-8098-0941-A264-43A54180604C}"/>
                </a:ext>
              </a:extLst>
            </p:cNvPr>
            <p:cNvSpPr/>
            <p:nvPr/>
          </p:nvSpPr>
          <p:spPr>
            <a:xfrm rot="16200000">
              <a:off x="5469123" y="160486"/>
              <a:ext cx="484632" cy="978408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38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92B9478C-46D4-1D4D-AFD7-B61A25983E0D}"/>
              </a:ext>
            </a:extLst>
          </p:cNvPr>
          <p:cNvGrpSpPr/>
          <p:nvPr/>
        </p:nvGrpSpPr>
        <p:grpSpPr>
          <a:xfrm>
            <a:off x="7696181" y="3746988"/>
            <a:ext cx="406310" cy="364340"/>
            <a:chOff x="5162637" y="366292"/>
            <a:chExt cx="1038006" cy="525714"/>
          </a:xfrm>
        </p:grpSpPr>
        <p:sp>
          <p:nvSpPr>
            <p:cNvPr id="45" name="Flecha: hacia abajo 78">
              <a:extLst>
                <a:ext uri="{FF2B5EF4-FFF2-40B4-BE49-F238E27FC236}">
                  <a16:creationId xmlns:a16="http://schemas.microsoft.com/office/drawing/2014/main" id="{AD90ABD2-E9D9-F44F-8BC6-A156CED96A11}"/>
                </a:ext>
              </a:extLst>
            </p:cNvPr>
            <p:cNvSpPr/>
            <p:nvPr/>
          </p:nvSpPr>
          <p:spPr>
            <a:xfrm rot="16200000">
              <a:off x="5409525" y="119404"/>
              <a:ext cx="484632" cy="978408"/>
            </a:xfrm>
            <a:prstGeom prst="downArrow">
              <a:avLst/>
            </a:prstGeom>
            <a:solidFill>
              <a:srgbClr val="FFC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38"/>
            </a:p>
          </p:txBody>
        </p:sp>
        <p:sp>
          <p:nvSpPr>
            <p:cNvPr id="46" name="Flecha: hacia abajo 79">
              <a:extLst>
                <a:ext uri="{FF2B5EF4-FFF2-40B4-BE49-F238E27FC236}">
                  <a16:creationId xmlns:a16="http://schemas.microsoft.com/office/drawing/2014/main" id="{662733D5-2AFE-944F-8B4C-800976E9A7B0}"/>
                </a:ext>
              </a:extLst>
            </p:cNvPr>
            <p:cNvSpPr/>
            <p:nvPr/>
          </p:nvSpPr>
          <p:spPr>
            <a:xfrm rot="16200000">
              <a:off x="5469123" y="160486"/>
              <a:ext cx="484632" cy="978408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38"/>
            </a:p>
          </p:txBody>
        </p:sp>
      </p:grpSp>
    </p:spTree>
    <p:extLst>
      <p:ext uri="{BB962C8B-B14F-4D97-AF65-F5344CB8AC3E}">
        <p14:creationId xmlns:p14="http://schemas.microsoft.com/office/powerpoint/2010/main" val="15623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 6"/>
          <p:cNvSpPr/>
          <p:nvPr/>
        </p:nvSpPr>
        <p:spPr>
          <a:xfrm>
            <a:off x="-11110" y="-44607"/>
            <a:ext cx="12203111" cy="1508170"/>
          </a:xfrm>
          <a:prstGeom prst="rect">
            <a:avLst/>
          </a:prstGeom>
          <a:solidFill>
            <a:srgbClr val="98D1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CuadroTexto 20"/>
          <p:cNvSpPr txBox="1"/>
          <p:nvPr/>
        </p:nvSpPr>
        <p:spPr>
          <a:xfrm>
            <a:off x="2680249" y="92376"/>
            <a:ext cx="897016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br>
              <a:rPr dirty="0"/>
            </a:br>
            <a:r>
              <a:rPr lang="es-ES" sz="2800" dirty="0">
                <a:latin typeface="Gotham Bold" pitchFamily="50" charset="0"/>
              </a:rPr>
              <a:t>La gestión de la PI es un equilibrio entre la gestión de los activos y la gestión del riesgo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0106FAF-070D-4B56-8BD8-8BB777B8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770" y="435996"/>
            <a:ext cx="1380890" cy="856709"/>
          </a:xfrm>
          <a:prstGeom prst="rect">
            <a:avLst/>
          </a:prstGeom>
        </p:spPr>
      </p:pic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8324198-5E2D-3540-BE33-73E524B50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26" y="2097073"/>
            <a:ext cx="8695718" cy="36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0108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 6"/>
          <p:cNvSpPr/>
          <p:nvPr/>
        </p:nvSpPr>
        <p:spPr>
          <a:xfrm>
            <a:off x="-11110" y="-44607"/>
            <a:ext cx="12203111" cy="1508170"/>
          </a:xfrm>
          <a:prstGeom prst="rect">
            <a:avLst/>
          </a:prstGeom>
          <a:solidFill>
            <a:srgbClr val="98D1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CuadroTexto 20"/>
          <p:cNvSpPr txBox="1"/>
          <p:nvPr/>
        </p:nvSpPr>
        <p:spPr>
          <a:xfrm>
            <a:off x="2680249" y="-44607"/>
            <a:ext cx="897016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br>
              <a:rPr dirty="0"/>
            </a:br>
            <a:r>
              <a:rPr lang="es-ES" sz="2800" dirty="0">
                <a:solidFill>
                  <a:srgbClr val="FFFFFF"/>
                </a:solidFill>
                <a:latin typeface="Gotham Bold" pitchFamily="50" charset="0"/>
                <a:ea typeface="Gotham-Book"/>
                <a:cs typeface="Gotham-Book"/>
              </a:rPr>
              <a:t>Documento de definiciones Propiedad Industrial del GT de PI de AMETIC </a:t>
            </a:r>
            <a:endParaRPr lang="es-ES" sz="2000" dirty="0">
              <a:solidFill>
                <a:srgbClr val="FFFFFF"/>
              </a:solidFill>
              <a:latin typeface="Gotham Bold" pitchFamily="50" charset="0"/>
              <a:ea typeface="Gotham-Book"/>
              <a:cs typeface="Gotham-Book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0106FAF-070D-4B56-8BD8-8BB777B8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770" y="435996"/>
            <a:ext cx="1380890" cy="856709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FD634CC-1BF8-49F6-9F27-27383487550F}"/>
              </a:ext>
            </a:extLst>
          </p:cNvPr>
          <p:cNvGrpSpPr/>
          <p:nvPr/>
        </p:nvGrpSpPr>
        <p:grpSpPr>
          <a:xfrm>
            <a:off x="641552" y="5918655"/>
            <a:ext cx="10389864" cy="1375025"/>
            <a:chOff x="9173191" y="6122879"/>
            <a:chExt cx="2290830" cy="1375025"/>
          </a:xfrm>
        </p:grpSpPr>
        <p:sp>
          <p:nvSpPr>
            <p:cNvPr id="21" name="CuadroTexto 29">
              <a:extLst>
                <a:ext uri="{FF2B5EF4-FFF2-40B4-BE49-F238E27FC236}">
                  <a16:creationId xmlns:a16="http://schemas.microsoft.com/office/drawing/2014/main" id="{689791A1-F936-4DF7-94BF-69BEEA17BAEF}"/>
                </a:ext>
              </a:extLst>
            </p:cNvPr>
            <p:cNvSpPr txBox="1"/>
            <p:nvPr/>
          </p:nvSpPr>
          <p:spPr>
            <a:xfrm>
              <a:off x="9173191" y="6122879"/>
              <a:ext cx="1942506" cy="3171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endParaRPr sz="1400" dirty="0">
                <a:solidFill>
                  <a:srgbClr val="98D131"/>
                </a:solidFill>
                <a:latin typeface="Gotham Bold" pitchFamily="50" charset="0"/>
              </a:endParaRPr>
            </a:p>
          </p:txBody>
        </p:sp>
        <p:sp>
          <p:nvSpPr>
            <p:cNvPr id="22" name="CuadroTexto 29">
              <a:extLst>
                <a:ext uri="{FF2B5EF4-FFF2-40B4-BE49-F238E27FC236}">
                  <a16:creationId xmlns:a16="http://schemas.microsoft.com/office/drawing/2014/main" id="{E04EBDAD-A859-42BB-9921-6FED6B80F763}"/>
                </a:ext>
              </a:extLst>
            </p:cNvPr>
            <p:cNvSpPr txBox="1"/>
            <p:nvPr/>
          </p:nvSpPr>
          <p:spPr>
            <a:xfrm>
              <a:off x="9173191" y="6328353"/>
              <a:ext cx="2290830" cy="11695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r>
                <a:rPr lang="es-ES" sz="1400" dirty="0">
                  <a:solidFill>
                    <a:srgbClr val="98D131"/>
                  </a:solidFill>
                  <a:latin typeface="Gotham" panose="02000504050000020004" pitchFamily="2" charset="0"/>
                </a:rPr>
                <a:t>https://</a:t>
              </a:r>
              <a:r>
                <a:rPr lang="es-ES" sz="1400" dirty="0" err="1">
                  <a:solidFill>
                    <a:srgbClr val="98D131"/>
                  </a:solidFill>
                  <a:latin typeface="Gotham" panose="02000504050000020004" pitchFamily="2" charset="0"/>
                </a:rPr>
                <a:t>ametic.es</a:t>
              </a:r>
              <a:r>
                <a:rPr lang="es-ES" sz="1400" dirty="0">
                  <a:solidFill>
                    <a:srgbClr val="98D131"/>
                  </a:solidFill>
                  <a:latin typeface="Gotham" panose="02000504050000020004" pitchFamily="2" charset="0"/>
                </a:rPr>
                <a:t>/</a:t>
              </a:r>
              <a:r>
                <a:rPr lang="es-ES" sz="1400" dirty="0" err="1">
                  <a:solidFill>
                    <a:srgbClr val="98D131"/>
                  </a:solidFill>
                  <a:latin typeface="Gotham" panose="02000504050000020004" pitchFamily="2" charset="0"/>
                </a:rPr>
                <a:t>wp-content</a:t>
              </a:r>
              <a:r>
                <a:rPr lang="es-ES" sz="1400" dirty="0">
                  <a:solidFill>
                    <a:srgbClr val="98D131"/>
                  </a:solidFill>
                  <a:latin typeface="Gotham" panose="02000504050000020004" pitchFamily="2" charset="0"/>
                </a:rPr>
                <a:t>/</a:t>
              </a:r>
              <a:r>
                <a:rPr lang="es-ES" sz="1400" dirty="0" err="1">
                  <a:solidFill>
                    <a:srgbClr val="98D131"/>
                  </a:solidFill>
                  <a:latin typeface="Gotham" panose="02000504050000020004" pitchFamily="2" charset="0"/>
                </a:rPr>
                <a:t>uploads</a:t>
              </a:r>
              <a:r>
                <a:rPr lang="es-ES" sz="1400" dirty="0">
                  <a:solidFill>
                    <a:srgbClr val="98D131"/>
                  </a:solidFill>
                  <a:latin typeface="Gotham" panose="02000504050000020004" pitchFamily="2" charset="0"/>
                </a:rPr>
                <a:t>/2023/10/Documento-Definiciones-de-Propiedad-Industrial-en-el-Sector-Digital.pdf </a:t>
              </a:r>
              <a:endParaRPr sz="1400" dirty="0">
                <a:solidFill>
                  <a:srgbClr val="98D131"/>
                </a:solidFill>
                <a:latin typeface="Gotham" panose="02000504050000020004" pitchFamily="2" charset="0"/>
              </a:endParaRPr>
            </a:p>
          </p:txBody>
        </p:sp>
      </p:grpSp>
      <p:pic>
        <p:nvPicPr>
          <p:cNvPr id="5" name="Imagen 4" descr="Imagen de la pantalla de un celular en la mano&#10;&#10;Descripción generada automáticamente con confianza baja">
            <a:extLst>
              <a:ext uri="{FF2B5EF4-FFF2-40B4-BE49-F238E27FC236}">
                <a16:creationId xmlns:a16="http://schemas.microsoft.com/office/drawing/2014/main" id="{EA762FCB-3E51-E94D-876C-297C0E89C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87" y="1735828"/>
            <a:ext cx="2934897" cy="42203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C217D8BE-53C8-2949-B87F-4DB336282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27" y="1773308"/>
            <a:ext cx="2934897" cy="42203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1932133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E59DED2-B734-4A8D-A984-5FF18617C171}"/>
              </a:ext>
            </a:extLst>
          </p:cNvPr>
          <p:cNvSpPr/>
          <p:nvPr/>
        </p:nvSpPr>
        <p:spPr>
          <a:xfrm>
            <a:off x="0" y="4832767"/>
            <a:ext cx="12611100" cy="114209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CuadroTexto 29">
            <a:extLst>
              <a:ext uri="{FF2B5EF4-FFF2-40B4-BE49-F238E27FC236}">
                <a16:creationId xmlns:a16="http://schemas.microsoft.com/office/drawing/2014/main" id="{0C2B31CC-C448-43A5-A658-9BAB7C1039C4}"/>
              </a:ext>
            </a:extLst>
          </p:cNvPr>
          <p:cNvSpPr txBox="1"/>
          <p:nvPr/>
        </p:nvSpPr>
        <p:spPr>
          <a:xfrm>
            <a:off x="3210536" y="3429000"/>
            <a:ext cx="6538349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400">
                <a:solidFill>
                  <a:srgbClr val="00CB8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r>
              <a:rPr lang="es-ES" sz="5400" dirty="0">
                <a:solidFill>
                  <a:schemeClr val="bg1"/>
                </a:solidFill>
                <a:latin typeface="Gotham Bold" pitchFamily="50" charset="0"/>
              </a:rPr>
              <a:t>¡Muchas gracias!</a:t>
            </a:r>
          </a:p>
          <a:p>
            <a:pPr algn="ctr">
              <a:defRPr sz="4400">
                <a:solidFill>
                  <a:srgbClr val="00CB8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endParaRPr lang="es-ES" sz="5400" dirty="0">
              <a:solidFill>
                <a:schemeClr val="bg1"/>
              </a:solidFill>
              <a:latin typeface="Gotham Bold" pitchFamily="50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59737BA-EB79-4637-968E-AB5FA6D1C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2858" y="592670"/>
            <a:ext cx="2946277" cy="182788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98873D2E-DE51-4453-A59F-1EC7AD05199F}"/>
              </a:ext>
            </a:extLst>
          </p:cNvPr>
          <p:cNvGrpSpPr/>
          <p:nvPr/>
        </p:nvGrpSpPr>
        <p:grpSpPr>
          <a:xfrm>
            <a:off x="4013667" y="6204278"/>
            <a:ext cx="4583765" cy="317189"/>
            <a:chOff x="6531932" y="6122879"/>
            <a:chExt cx="4583765" cy="317189"/>
          </a:xfrm>
        </p:grpSpPr>
        <p:sp>
          <p:nvSpPr>
            <p:cNvPr id="11" name="CuadroTexto 29">
              <a:extLst>
                <a:ext uri="{FF2B5EF4-FFF2-40B4-BE49-F238E27FC236}">
                  <a16:creationId xmlns:a16="http://schemas.microsoft.com/office/drawing/2014/main" id="{4BDDD266-BE95-4076-83A6-B621D1F10C50}"/>
                </a:ext>
              </a:extLst>
            </p:cNvPr>
            <p:cNvSpPr txBox="1"/>
            <p:nvPr/>
          </p:nvSpPr>
          <p:spPr>
            <a:xfrm>
              <a:off x="9173191" y="6122879"/>
              <a:ext cx="1942506" cy="3171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endParaRPr sz="1400" dirty="0">
                <a:solidFill>
                  <a:srgbClr val="E1C048"/>
                </a:solidFill>
                <a:latin typeface="Gotham Bold" pitchFamily="50" charset="0"/>
              </a:endParaRPr>
            </a:p>
          </p:txBody>
        </p:sp>
        <p:sp>
          <p:nvSpPr>
            <p:cNvPr id="12" name="CuadroTexto 29">
              <a:extLst>
                <a:ext uri="{FF2B5EF4-FFF2-40B4-BE49-F238E27FC236}">
                  <a16:creationId xmlns:a16="http://schemas.microsoft.com/office/drawing/2014/main" id="{23D2805E-7AE9-4812-A969-DEC7A9CB804E}"/>
                </a:ext>
              </a:extLst>
            </p:cNvPr>
            <p:cNvSpPr txBox="1"/>
            <p:nvPr/>
          </p:nvSpPr>
          <p:spPr>
            <a:xfrm>
              <a:off x="6531932" y="6124451"/>
              <a:ext cx="2290830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r>
                <a:rPr lang="es-ES" sz="1400" dirty="0">
                  <a:solidFill>
                    <a:schemeClr val="bg1"/>
                  </a:solidFill>
                  <a:latin typeface="Gotham" panose="02000504050000020004" pitchFamily="2" charset="0"/>
                </a:rPr>
                <a:t>www.plataformaevia.es</a:t>
              </a:r>
              <a:endParaRPr sz="1400" dirty="0">
                <a:solidFill>
                  <a:srgbClr val="E1C048"/>
                </a:solidFill>
                <a:latin typeface="Gotham" panose="02000504050000020004" pitchFamily="2" charset="0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CBE43EB6-3076-34FC-F666-7E4E8F7DF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3317" y="4547071"/>
            <a:ext cx="4598559" cy="1533717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E652DD86-22C9-827B-0DF6-84826BAEE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53" y="6250656"/>
            <a:ext cx="349885" cy="218163"/>
          </a:xfrm>
          <a:prstGeom prst="rect">
            <a:avLst/>
          </a:prstGeom>
        </p:spPr>
      </p:pic>
      <p:sp>
        <p:nvSpPr>
          <p:cNvPr id="4" name="CuadroTexto 29">
            <a:extLst>
              <a:ext uri="{FF2B5EF4-FFF2-40B4-BE49-F238E27FC236}">
                <a16:creationId xmlns:a16="http://schemas.microsoft.com/office/drawing/2014/main" id="{9299411D-3E0F-B25D-2FB3-0AA79D39343F}"/>
              </a:ext>
            </a:extLst>
          </p:cNvPr>
          <p:cNvSpPr txBox="1"/>
          <p:nvPr/>
        </p:nvSpPr>
        <p:spPr>
          <a:xfrm>
            <a:off x="6492493" y="6191776"/>
            <a:ext cx="229083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400">
                <a:solidFill>
                  <a:srgbClr val="00CB8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r>
              <a:rPr lang="es-ES" sz="1400" dirty="0">
                <a:solidFill>
                  <a:schemeClr val="bg1"/>
                </a:solidFill>
                <a:latin typeface="Gotham" panose="02000504050000020004" pitchFamily="2" charset="0"/>
              </a:rPr>
              <a:t>@PTEeVIA</a:t>
            </a:r>
            <a:endParaRPr sz="1400" dirty="0">
              <a:solidFill>
                <a:srgbClr val="E1C048"/>
              </a:solidFill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16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 6"/>
          <p:cNvSpPr/>
          <p:nvPr/>
        </p:nvSpPr>
        <p:spPr>
          <a:xfrm>
            <a:off x="-11110" y="-2"/>
            <a:ext cx="12203111" cy="1508170"/>
          </a:xfrm>
          <a:prstGeom prst="rect">
            <a:avLst/>
          </a:prstGeom>
          <a:solidFill>
            <a:srgbClr val="98D1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CuadroTexto 20"/>
          <p:cNvSpPr txBox="1"/>
          <p:nvPr/>
        </p:nvSpPr>
        <p:spPr>
          <a:xfrm>
            <a:off x="2680249" y="435996"/>
            <a:ext cx="89701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r>
              <a:rPr dirty="0"/>
              <a:t>10:</a:t>
            </a:r>
            <a:r>
              <a:rPr lang="es-ES" dirty="0"/>
              <a:t>00</a:t>
            </a:r>
            <a:r>
              <a:rPr dirty="0"/>
              <a:t> | </a:t>
            </a:r>
            <a:r>
              <a:rPr lang="es-ES" dirty="0"/>
              <a:t>Martes</a:t>
            </a:r>
            <a:r>
              <a:rPr dirty="0"/>
              <a:t>, </a:t>
            </a:r>
            <a:r>
              <a:rPr lang="es-ES" dirty="0"/>
              <a:t>14 de mayo de 2024</a:t>
            </a:r>
            <a:br>
              <a:rPr dirty="0"/>
            </a:br>
            <a:r>
              <a:rPr lang="es-ES" sz="1600" b="1" cap="all" dirty="0">
                <a:sym typeface="Gotham-Book"/>
              </a:rPr>
              <a:t>WEBINAR PROPIEDAD INDUSTRIAL, LA PATENTE Y CÓMO SE INTERPRETA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0106FAF-070D-4B56-8BD8-8BB777B8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770" y="435996"/>
            <a:ext cx="1380890" cy="856709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FD634CC-1BF8-49F6-9F27-27383487550F}"/>
              </a:ext>
            </a:extLst>
          </p:cNvPr>
          <p:cNvGrpSpPr/>
          <p:nvPr/>
        </p:nvGrpSpPr>
        <p:grpSpPr>
          <a:xfrm>
            <a:off x="993245" y="5908753"/>
            <a:ext cx="2290830" cy="513251"/>
            <a:chOff x="9173191" y="6122879"/>
            <a:chExt cx="2290830" cy="513251"/>
          </a:xfrm>
        </p:grpSpPr>
        <p:sp>
          <p:nvSpPr>
            <p:cNvPr id="21" name="CuadroTexto 29">
              <a:extLst>
                <a:ext uri="{FF2B5EF4-FFF2-40B4-BE49-F238E27FC236}">
                  <a16:creationId xmlns:a16="http://schemas.microsoft.com/office/drawing/2014/main" id="{689791A1-F936-4DF7-94BF-69BEEA17BAEF}"/>
                </a:ext>
              </a:extLst>
            </p:cNvPr>
            <p:cNvSpPr txBox="1"/>
            <p:nvPr/>
          </p:nvSpPr>
          <p:spPr>
            <a:xfrm>
              <a:off x="9173191" y="6122879"/>
              <a:ext cx="1942506" cy="3171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endParaRPr sz="1400" dirty="0">
                <a:solidFill>
                  <a:srgbClr val="98D131"/>
                </a:solidFill>
                <a:latin typeface="Gotham Bold" pitchFamily="50" charset="0"/>
              </a:endParaRPr>
            </a:p>
          </p:txBody>
        </p:sp>
        <p:sp>
          <p:nvSpPr>
            <p:cNvPr id="22" name="CuadroTexto 29">
              <a:extLst>
                <a:ext uri="{FF2B5EF4-FFF2-40B4-BE49-F238E27FC236}">
                  <a16:creationId xmlns:a16="http://schemas.microsoft.com/office/drawing/2014/main" id="{E04EBDAD-A859-42BB-9921-6FED6B80F763}"/>
                </a:ext>
              </a:extLst>
            </p:cNvPr>
            <p:cNvSpPr txBox="1"/>
            <p:nvPr/>
          </p:nvSpPr>
          <p:spPr>
            <a:xfrm>
              <a:off x="9173191" y="6328353"/>
              <a:ext cx="2290830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r>
                <a:rPr lang="es-ES" sz="1400" dirty="0">
                  <a:solidFill>
                    <a:srgbClr val="98D131"/>
                  </a:solidFill>
                  <a:latin typeface="Gotham" panose="02000504050000020004" pitchFamily="2" charset="0"/>
                </a:rPr>
                <a:t>www.plataformaevia.es</a:t>
              </a:r>
              <a:endParaRPr sz="1400" dirty="0">
                <a:solidFill>
                  <a:srgbClr val="98D131"/>
                </a:solidFill>
                <a:latin typeface="Gotham" panose="02000504050000020004" pitchFamily="2" charset="0"/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AA21961D-F140-4991-823F-77F2BA595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2020" y="5395488"/>
            <a:ext cx="3726735" cy="124294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280EC2F-5090-43C2-8EB3-22BEAA3A9B5C}"/>
              </a:ext>
            </a:extLst>
          </p:cNvPr>
          <p:cNvSpPr txBox="1"/>
          <p:nvPr/>
        </p:nvSpPr>
        <p:spPr>
          <a:xfrm>
            <a:off x="694819" y="1825375"/>
            <a:ext cx="10955593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fontAlgn="base"/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AGENDA: </a:t>
            </a:r>
          </a:p>
          <a:p>
            <a:pPr algn="just" fontAlgn="base"/>
            <a:r>
              <a:rPr lang="es-E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10:00</a:t>
            </a:r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Bienvenida </a:t>
            </a:r>
          </a:p>
          <a:p>
            <a:pPr marL="447675" indent="-285750" algn="just" fontAlgn="base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Raquel Jiménez Plataforma Tecnológica  eVIA</a:t>
            </a:r>
          </a:p>
          <a:p>
            <a:pPr marL="447675" indent="-285750" algn="just" fontAlgn="base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Belén Piorno AMETIC </a:t>
            </a:r>
          </a:p>
          <a:p>
            <a:pPr marL="161925" algn="just" fontAlgn="base"/>
            <a:endParaRPr lang="es-E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just" fontAlgn="base"/>
            <a:r>
              <a:rPr lang="es-E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10:05</a:t>
            </a:r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Presentación Documento de definiciones Propiedad Industrial del GT de PI de AMETIC ,</a:t>
            </a:r>
          </a:p>
          <a:p>
            <a:pPr marL="447675" indent="-285750" algn="just" fontAlgn="base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Luis Ignacio Vicente del Olmo, coordinador GT de PI de AMETIC</a:t>
            </a:r>
          </a:p>
          <a:p>
            <a:pPr marL="161925" algn="just" fontAlgn="base"/>
            <a:endParaRPr lang="es-E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just" fontAlgn="base"/>
            <a:r>
              <a:rPr lang="es-E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10:20</a:t>
            </a:r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Vistazo de patente, cómo se interpreta una patente</a:t>
            </a:r>
          </a:p>
          <a:p>
            <a:pPr marL="447675" lvl="2" indent="-285750" algn="just" fontAlgn="base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Sara Sánchez Paradinas, examinadora de patentes y experta en invenciones implementadas por ordenador, OEPM</a:t>
            </a:r>
          </a:p>
          <a:p>
            <a:pPr marL="161925" lvl="2" indent="0" algn="just" fontAlgn="base"/>
            <a:endParaRPr lang="es-E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just" fontAlgn="base"/>
            <a:r>
              <a:rPr lang="es-E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11:20 </a:t>
            </a:r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Ruegos y preguntas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proceso 3">
            <a:extLst>
              <a:ext uri="{FF2B5EF4-FFF2-40B4-BE49-F238E27FC236}">
                <a16:creationId xmlns:a16="http://schemas.microsoft.com/office/drawing/2014/main" id="{6DDE638E-E379-4DF6-A1D6-6E25C9D257D6}"/>
              </a:ext>
            </a:extLst>
          </p:cNvPr>
          <p:cNvSpPr/>
          <p:nvPr/>
        </p:nvSpPr>
        <p:spPr>
          <a:xfrm flipV="1">
            <a:off x="0" y="-4802"/>
            <a:ext cx="6017342" cy="686280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6944 w 10000"/>
              <a:gd name="connsiteY1" fmla="*/ 16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6960 w 10000"/>
              <a:gd name="connsiteY1" fmla="*/ 16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6960 w 10000"/>
              <a:gd name="connsiteY1" fmla="*/ 8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6943 w 10000"/>
              <a:gd name="connsiteY1" fmla="*/ 8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6943 w 10000"/>
              <a:gd name="connsiteY1" fmla="*/ 8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7 h 10007"/>
              <a:gd name="connsiteX1" fmla="*/ 6934 w 10000"/>
              <a:gd name="connsiteY1" fmla="*/ 0 h 10007"/>
              <a:gd name="connsiteX2" fmla="*/ 10000 w 10000"/>
              <a:gd name="connsiteY2" fmla="*/ 10007 h 10007"/>
              <a:gd name="connsiteX3" fmla="*/ 0 w 10000"/>
              <a:gd name="connsiteY3" fmla="*/ 10007 h 10007"/>
              <a:gd name="connsiteX4" fmla="*/ 0 w 10000"/>
              <a:gd name="connsiteY4" fmla="*/ 7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0" y="7"/>
                </a:moveTo>
                <a:lnTo>
                  <a:pt x="6934" y="0"/>
                </a:lnTo>
                <a:lnTo>
                  <a:pt x="10000" y="10007"/>
                </a:lnTo>
                <a:lnTo>
                  <a:pt x="0" y="10007"/>
                </a:lnTo>
                <a:lnTo>
                  <a:pt x="0" y="7"/>
                </a:lnTo>
                <a:close/>
              </a:path>
            </a:pathLst>
          </a:custGeom>
          <a:solidFill>
            <a:srgbClr val="98D13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EEC4D41-01BF-4AD0-AD9E-A89FE4B70ECC}"/>
              </a:ext>
            </a:extLst>
          </p:cNvPr>
          <p:cNvSpPr/>
          <p:nvPr/>
        </p:nvSpPr>
        <p:spPr>
          <a:xfrm>
            <a:off x="0" y="4304488"/>
            <a:ext cx="4884346" cy="10414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Índice">
            <a:extLst>
              <a:ext uri="{FF2B5EF4-FFF2-40B4-BE49-F238E27FC236}">
                <a16:creationId xmlns:a16="http://schemas.microsoft.com/office/drawing/2014/main" id="{9AC39E36-D646-49E8-A456-AE6CA7E4A0BC}"/>
              </a:ext>
            </a:extLst>
          </p:cNvPr>
          <p:cNvSpPr txBox="1">
            <a:spLocks/>
          </p:cNvSpPr>
          <p:nvPr/>
        </p:nvSpPr>
        <p:spPr>
          <a:xfrm>
            <a:off x="6174660" y="537247"/>
            <a:ext cx="6587142" cy="836863"/>
          </a:xfrm>
          <a:prstGeom prst="rect">
            <a:avLst/>
          </a:prstGeom>
        </p:spPr>
        <p:txBody>
          <a:bodyPr/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r>
              <a:rPr lang="es-ES" sz="2400" dirty="0">
                <a:solidFill>
                  <a:srgbClr val="98D131"/>
                </a:solidFill>
                <a:latin typeface="Gotham Bold" panose="02000803030000020004" pitchFamily="2" charset="0"/>
              </a:rPr>
              <a:t>Presentación Actividades </a:t>
            </a:r>
            <a:br>
              <a:rPr lang="es-ES" sz="2400" dirty="0">
                <a:solidFill>
                  <a:srgbClr val="98D131"/>
                </a:solidFill>
                <a:latin typeface="Gotham Bold" panose="02000803030000020004" pitchFamily="2" charset="0"/>
              </a:rPr>
            </a:br>
            <a:r>
              <a:rPr lang="es-ES" sz="2400" dirty="0">
                <a:solidFill>
                  <a:srgbClr val="98D131"/>
                </a:solidFill>
                <a:latin typeface="Gotham Bold" panose="02000803030000020004" pitchFamily="2" charset="0"/>
              </a:rPr>
              <a:t>Plataforma eVIA 2024</a:t>
            </a:r>
          </a:p>
        </p:txBody>
      </p:sp>
      <p:sp>
        <p:nvSpPr>
          <p:cNvPr id="14" name="Índice">
            <a:extLst>
              <a:ext uri="{FF2B5EF4-FFF2-40B4-BE49-F238E27FC236}">
                <a16:creationId xmlns:a16="http://schemas.microsoft.com/office/drawing/2014/main" id="{2E1CD29C-6E73-4386-B702-0B899D5A4546}"/>
              </a:ext>
            </a:extLst>
          </p:cNvPr>
          <p:cNvSpPr txBox="1">
            <a:spLocks/>
          </p:cNvSpPr>
          <p:nvPr/>
        </p:nvSpPr>
        <p:spPr>
          <a:xfrm>
            <a:off x="6285464" y="1827081"/>
            <a:ext cx="4509205" cy="2364909"/>
          </a:xfrm>
          <a:prstGeom prst="rect">
            <a:avLst/>
          </a:prstGeom>
        </p:spPr>
        <p:txBody>
          <a:bodyPr/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r>
              <a:rPr lang="es-ES" sz="2000" dirty="0">
                <a:solidFill>
                  <a:srgbClr val="98D131"/>
                </a:solidFill>
                <a:latin typeface="Gotham Bold" panose="02000803030000020004" pitchFamily="2" charset="0"/>
              </a:rPr>
              <a:t>¿Qué es eVIA? </a:t>
            </a:r>
          </a:p>
          <a:p>
            <a:pPr algn="l" hangingPunct="1"/>
            <a:r>
              <a:rPr lang="es-ES" sz="2000" dirty="0">
                <a:solidFill>
                  <a:srgbClr val="98D131"/>
                </a:solidFill>
                <a:latin typeface="Gotham Bold" panose="02000803030000020004" pitchFamily="2" charset="0"/>
              </a:rPr>
              <a:t>eVIA en números</a:t>
            </a:r>
          </a:p>
          <a:p>
            <a:pPr algn="l" hangingPunct="1"/>
            <a:r>
              <a:rPr lang="es-ES" sz="2000" dirty="0">
                <a:solidFill>
                  <a:srgbClr val="98D131"/>
                </a:solidFill>
                <a:latin typeface="Gotham Bold" panose="02000803030000020004" pitchFamily="2" charset="0"/>
              </a:rPr>
              <a:t>eVIA como punto de contacto</a:t>
            </a:r>
          </a:p>
          <a:p>
            <a:pPr algn="l" hangingPunct="1"/>
            <a:r>
              <a:rPr lang="es-ES" sz="2000" dirty="0">
                <a:solidFill>
                  <a:srgbClr val="98D131"/>
                </a:solidFill>
                <a:latin typeface="Gotham Bold" panose="02000803030000020004" pitchFamily="2" charset="0"/>
              </a:rPr>
              <a:t>Colaboración </a:t>
            </a:r>
            <a:r>
              <a:rPr lang="es-ES" sz="2000" dirty="0" err="1">
                <a:solidFill>
                  <a:srgbClr val="98D131"/>
                </a:solidFill>
                <a:latin typeface="Gotham Bold" panose="02000803030000020004" pitchFamily="2" charset="0"/>
              </a:rPr>
              <a:t>Interplataformas</a:t>
            </a:r>
            <a:endParaRPr lang="es-ES" sz="2000" dirty="0">
              <a:solidFill>
                <a:srgbClr val="98D131"/>
              </a:solidFill>
              <a:latin typeface="Gotham Bold" panose="02000803030000020004" pitchFamily="2" charset="0"/>
            </a:endParaRPr>
          </a:p>
          <a:p>
            <a:pPr algn="l" hangingPunct="1"/>
            <a:r>
              <a:rPr lang="es-ES" sz="2000" dirty="0">
                <a:solidFill>
                  <a:srgbClr val="98D131"/>
                </a:solidFill>
                <a:latin typeface="Gotham Bold" panose="02000803030000020004" pitchFamily="2" charset="0"/>
              </a:rPr>
              <a:t>Actividades 2024</a:t>
            </a:r>
          </a:p>
          <a:p>
            <a:pPr algn="l" hangingPunct="1"/>
            <a:r>
              <a:rPr lang="es-ES" sz="2000" dirty="0">
                <a:solidFill>
                  <a:srgbClr val="98D131"/>
                </a:solidFill>
                <a:latin typeface="Gotham Bold" panose="02000803030000020004" pitchFamily="2" charset="0"/>
              </a:rPr>
              <a:t>Participa en eVIA </a:t>
            </a:r>
            <a:br>
              <a:rPr lang="es-ES" sz="2000" dirty="0">
                <a:solidFill>
                  <a:srgbClr val="9AC100"/>
                </a:solidFill>
                <a:latin typeface="Gotham Bold" panose="02000803030000020004" pitchFamily="2" charset="0"/>
              </a:rPr>
            </a:br>
            <a:endParaRPr lang="es-ES" sz="1600" dirty="0">
              <a:solidFill>
                <a:srgbClr val="393938"/>
              </a:solidFill>
              <a:latin typeface="Gotham" panose="02000504050000020004" pitchFamily="2" charset="0"/>
            </a:endParaRPr>
          </a:p>
          <a:p>
            <a:pPr algn="l" hangingPunct="1"/>
            <a:br>
              <a:rPr lang="es-ES" sz="1600" dirty="0">
                <a:solidFill>
                  <a:srgbClr val="393938"/>
                </a:solidFill>
                <a:latin typeface="Gotham" panose="02000504050000020004" pitchFamily="2" charset="0"/>
              </a:rPr>
            </a:br>
            <a:endParaRPr lang="es-ES" sz="1600" dirty="0">
              <a:solidFill>
                <a:srgbClr val="393938"/>
              </a:solidFill>
              <a:latin typeface="Gotham" panose="02000504050000020004" pitchFamily="2" charset="0"/>
            </a:endParaRPr>
          </a:p>
        </p:txBody>
      </p:sp>
      <p:sp>
        <p:nvSpPr>
          <p:cNvPr id="25" name="CuadroTexto 29">
            <a:extLst>
              <a:ext uri="{FF2B5EF4-FFF2-40B4-BE49-F238E27FC236}">
                <a16:creationId xmlns:a16="http://schemas.microsoft.com/office/drawing/2014/main" id="{C3567859-9EF0-4E48-8D88-0EA2E076FFAD}"/>
              </a:ext>
            </a:extLst>
          </p:cNvPr>
          <p:cNvSpPr txBox="1"/>
          <p:nvPr/>
        </p:nvSpPr>
        <p:spPr>
          <a:xfrm>
            <a:off x="1296758" y="5871816"/>
            <a:ext cx="229083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400">
                <a:solidFill>
                  <a:srgbClr val="00CB8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r>
              <a:rPr lang="es-ES" sz="1400" dirty="0">
                <a:solidFill>
                  <a:schemeClr val="bg1"/>
                </a:solidFill>
                <a:latin typeface="Gotham" panose="02000504050000020004" pitchFamily="2" charset="0"/>
                <a:hlinkClick r:id="rId2"/>
              </a:rPr>
              <a:t>www.plataformaevia.es</a:t>
            </a:r>
            <a:endParaRPr lang="es-ES" sz="1400" dirty="0">
              <a:solidFill>
                <a:schemeClr val="bg1"/>
              </a:solidFill>
              <a:latin typeface="Gotham" panose="02000504050000020004" pitchFamily="2" charset="0"/>
            </a:endParaRPr>
          </a:p>
          <a:p>
            <a:pPr>
              <a:defRPr sz="4400">
                <a:solidFill>
                  <a:srgbClr val="00CB8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r>
              <a:rPr lang="es-ES" sz="1400" dirty="0">
                <a:solidFill>
                  <a:schemeClr val="bg1"/>
                </a:solidFill>
                <a:latin typeface="Gotham" panose="02000504050000020004" pitchFamily="2" charset="0"/>
              </a:rPr>
              <a:t>@PTEeVIA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0488EC-954D-44D4-92B0-42F222519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97142"/>
            <a:ext cx="4598559" cy="1533717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4D46AAD7-ECC6-497E-ADEC-AD2C61B59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975" y="493051"/>
            <a:ext cx="2946277" cy="182788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C53CC7E-561B-5BE0-501A-650203EEA9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17" y="6275128"/>
            <a:ext cx="349885" cy="218163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BD2A6B6A-AA87-761A-F2C2-08C8DB5BDC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3" y="6146786"/>
            <a:ext cx="349885" cy="2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33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 6"/>
          <p:cNvSpPr/>
          <p:nvPr/>
        </p:nvSpPr>
        <p:spPr>
          <a:xfrm>
            <a:off x="-11110" y="-2"/>
            <a:ext cx="12203111" cy="1508170"/>
          </a:xfrm>
          <a:prstGeom prst="rect">
            <a:avLst/>
          </a:prstGeom>
          <a:solidFill>
            <a:srgbClr val="98D1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CuadroTexto 20"/>
          <p:cNvSpPr txBox="1"/>
          <p:nvPr/>
        </p:nvSpPr>
        <p:spPr>
          <a:xfrm>
            <a:off x="2680249" y="435996"/>
            <a:ext cx="897016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r>
              <a:rPr lang="es-ES" sz="2000" dirty="0"/>
              <a:t>¿Qué es eVIA? </a:t>
            </a:r>
            <a:endParaRPr sz="2000" dirty="0">
              <a:latin typeface="Gotham Bold" pitchFamily="50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0106FAF-070D-4B56-8BD8-8BB777B8A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770" y="435996"/>
            <a:ext cx="1380890" cy="856709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FD634CC-1BF8-49F6-9F27-27383487550F}"/>
              </a:ext>
            </a:extLst>
          </p:cNvPr>
          <p:cNvGrpSpPr/>
          <p:nvPr/>
        </p:nvGrpSpPr>
        <p:grpSpPr>
          <a:xfrm>
            <a:off x="993245" y="5908753"/>
            <a:ext cx="2290830" cy="513251"/>
            <a:chOff x="9173191" y="6122879"/>
            <a:chExt cx="2290830" cy="513251"/>
          </a:xfrm>
        </p:grpSpPr>
        <p:sp>
          <p:nvSpPr>
            <p:cNvPr id="21" name="CuadroTexto 29">
              <a:extLst>
                <a:ext uri="{FF2B5EF4-FFF2-40B4-BE49-F238E27FC236}">
                  <a16:creationId xmlns:a16="http://schemas.microsoft.com/office/drawing/2014/main" id="{689791A1-F936-4DF7-94BF-69BEEA17BAEF}"/>
                </a:ext>
              </a:extLst>
            </p:cNvPr>
            <p:cNvSpPr txBox="1"/>
            <p:nvPr/>
          </p:nvSpPr>
          <p:spPr>
            <a:xfrm>
              <a:off x="9173191" y="6122879"/>
              <a:ext cx="1942506" cy="3171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endParaRPr sz="1400" dirty="0">
                <a:solidFill>
                  <a:srgbClr val="98D131"/>
                </a:solidFill>
                <a:latin typeface="Gotham Bold" pitchFamily="50" charset="0"/>
              </a:endParaRPr>
            </a:p>
          </p:txBody>
        </p:sp>
        <p:sp>
          <p:nvSpPr>
            <p:cNvPr id="22" name="CuadroTexto 29">
              <a:extLst>
                <a:ext uri="{FF2B5EF4-FFF2-40B4-BE49-F238E27FC236}">
                  <a16:creationId xmlns:a16="http://schemas.microsoft.com/office/drawing/2014/main" id="{E04EBDAD-A859-42BB-9921-6FED6B80F763}"/>
                </a:ext>
              </a:extLst>
            </p:cNvPr>
            <p:cNvSpPr txBox="1"/>
            <p:nvPr/>
          </p:nvSpPr>
          <p:spPr>
            <a:xfrm>
              <a:off x="9173191" y="6328353"/>
              <a:ext cx="2290830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r>
                <a:rPr lang="es-ES" sz="1400" dirty="0">
                  <a:solidFill>
                    <a:srgbClr val="98D131"/>
                  </a:solidFill>
                  <a:latin typeface="Gotham" panose="02000504050000020004" pitchFamily="2" charset="0"/>
                </a:rPr>
                <a:t>www.plataformaevia.es</a:t>
              </a:r>
              <a:endParaRPr sz="1400" dirty="0">
                <a:solidFill>
                  <a:srgbClr val="98D131"/>
                </a:solidFill>
                <a:latin typeface="Gotham" panose="02000504050000020004" pitchFamily="2" charset="0"/>
              </a:endParaRPr>
            </a:p>
          </p:txBody>
        </p:sp>
      </p:grpSp>
      <p:pic>
        <p:nvPicPr>
          <p:cNvPr id="13" name="Elementos multimedia en línea 8" title="Vídeo de presentación de la Plataforma Tecnológica eVIA [secretariada por AMETIC y Fundación ONCE]">
            <a:hlinkClick r:id="" action="ppaction://media"/>
            <a:extLst>
              <a:ext uri="{FF2B5EF4-FFF2-40B4-BE49-F238E27FC236}">
                <a16:creationId xmlns:a16="http://schemas.microsoft.com/office/drawing/2014/main" id="{05924C0E-6D9F-4FFE-9028-957CF23B9E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50331" y="1857063"/>
            <a:ext cx="6345312" cy="35851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AB23F56-5CD1-07C8-8BF1-B6C38558D5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0" y="5300488"/>
            <a:ext cx="4598559" cy="15337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22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 6"/>
          <p:cNvSpPr/>
          <p:nvPr/>
        </p:nvSpPr>
        <p:spPr>
          <a:xfrm>
            <a:off x="-11110" y="-2"/>
            <a:ext cx="12203111" cy="1508170"/>
          </a:xfrm>
          <a:prstGeom prst="rect">
            <a:avLst/>
          </a:prstGeom>
          <a:solidFill>
            <a:srgbClr val="98D1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CuadroTexto 20"/>
          <p:cNvSpPr txBox="1"/>
          <p:nvPr/>
        </p:nvSpPr>
        <p:spPr>
          <a:xfrm>
            <a:off x="2680249" y="435996"/>
            <a:ext cx="897016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br>
              <a:rPr dirty="0"/>
            </a:br>
            <a:r>
              <a:rPr lang="es-ES" sz="2000" dirty="0">
                <a:latin typeface="Gotham Bold" pitchFamily="50" charset="0"/>
              </a:rPr>
              <a:t>eVIA en números:</a:t>
            </a:r>
            <a:endParaRPr sz="2000" dirty="0">
              <a:latin typeface="Gotham Bold" pitchFamily="50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0106FAF-070D-4B56-8BD8-8BB777B8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770" y="435996"/>
            <a:ext cx="1380890" cy="856709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FD634CC-1BF8-49F6-9F27-27383487550F}"/>
              </a:ext>
            </a:extLst>
          </p:cNvPr>
          <p:cNvGrpSpPr/>
          <p:nvPr/>
        </p:nvGrpSpPr>
        <p:grpSpPr>
          <a:xfrm>
            <a:off x="993245" y="5908753"/>
            <a:ext cx="2290830" cy="513251"/>
            <a:chOff x="9173191" y="6122879"/>
            <a:chExt cx="2290830" cy="513251"/>
          </a:xfrm>
        </p:grpSpPr>
        <p:sp>
          <p:nvSpPr>
            <p:cNvPr id="21" name="CuadroTexto 29">
              <a:extLst>
                <a:ext uri="{FF2B5EF4-FFF2-40B4-BE49-F238E27FC236}">
                  <a16:creationId xmlns:a16="http://schemas.microsoft.com/office/drawing/2014/main" id="{689791A1-F936-4DF7-94BF-69BEEA17BAEF}"/>
                </a:ext>
              </a:extLst>
            </p:cNvPr>
            <p:cNvSpPr txBox="1"/>
            <p:nvPr/>
          </p:nvSpPr>
          <p:spPr>
            <a:xfrm>
              <a:off x="9173191" y="6122879"/>
              <a:ext cx="1942506" cy="3171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endParaRPr sz="1400" dirty="0">
                <a:solidFill>
                  <a:srgbClr val="98D131"/>
                </a:solidFill>
                <a:latin typeface="Gotham Bold" pitchFamily="50" charset="0"/>
              </a:endParaRPr>
            </a:p>
          </p:txBody>
        </p:sp>
        <p:sp>
          <p:nvSpPr>
            <p:cNvPr id="22" name="CuadroTexto 29">
              <a:extLst>
                <a:ext uri="{FF2B5EF4-FFF2-40B4-BE49-F238E27FC236}">
                  <a16:creationId xmlns:a16="http://schemas.microsoft.com/office/drawing/2014/main" id="{E04EBDAD-A859-42BB-9921-6FED6B80F763}"/>
                </a:ext>
              </a:extLst>
            </p:cNvPr>
            <p:cNvSpPr txBox="1"/>
            <p:nvPr/>
          </p:nvSpPr>
          <p:spPr>
            <a:xfrm>
              <a:off x="9173191" y="6328353"/>
              <a:ext cx="2290830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r>
                <a:rPr lang="es-ES" sz="1400" dirty="0">
                  <a:solidFill>
                    <a:srgbClr val="98D131"/>
                  </a:solidFill>
                  <a:latin typeface="Gotham" panose="02000504050000020004" pitchFamily="2" charset="0"/>
                </a:rPr>
                <a:t>www.plataformaevia.es</a:t>
              </a:r>
              <a:endParaRPr sz="1400" dirty="0">
                <a:solidFill>
                  <a:srgbClr val="98D131"/>
                </a:solidFill>
                <a:latin typeface="Gotham" panose="02000504050000020004" pitchFamily="2" charset="0"/>
              </a:endParaRP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280EC2F-5090-43C2-8EB3-22BEAA3A9B5C}"/>
              </a:ext>
            </a:extLst>
          </p:cNvPr>
          <p:cNvSpPr txBox="1"/>
          <p:nvPr/>
        </p:nvSpPr>
        <p:spPr>
          <a:xfrm>
            <a:off x="524687" y="1944166"/>
            <a:ext cx="8943065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s-ES" sz="1800" dirty="0">
                <a:solidFill>
                  <a:srgbClr val="575757"/>
                </a:solidFill>
                <a:effectLst/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16 años de existencia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s-ES" sz="1800" dirty="0">
                <a:solidFill>
                  <a:srgbClr val="575757"/>
                </a:solidFill>
                <a:effectLst/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645 miembros en eVIA actualmente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s-ES" sz="1800" dirty="0">
                <a:solidFill>
                  <a:srgbClr val="575757"/>
                </a:solidFill>
                <a:effectLst/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845 miembros Grupo </a:t>
            </a:r>
            <a:r>
              <a:rPr lang="es-ES" sz="1800" dirty="0" err="1">
                <a:solidFill>
                  <a:srgbClr val="575757"/>
                </a:solidFill>
                <a:effectLst/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LinkedIN</a:t>
            </a:r>
            <a:r>
              <a:rPr lang="es-ES" sz="1800" dirty="0">
                <a:solidFill>
                  <a:srgbClr val="575757"/>
                </a:solidFill>
                <a:effectLst/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eVIA 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s-ES" sz="1800" dirty="0">
                <a:solidFill>
                  <a:srgbClr val="575757"/>
                </a:solidFill>
                <a:effectLst/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638 seguidores Twitter eVIA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9CB1DD-36D4-79A9-8E39-EEF9972D1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8472" y="5300488"/>
            <a:ext cx="4598559" cy="15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337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0EAADFF-D5A9-4A0D-D1C9-9097C2B62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063" y="3671073"/>
            <a:ext cx="2789162" cy="20728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FD8CB8-35BA-5E8A-74E8-162D7225E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1073"/>
            <a:ext cx="3523806" cy="1364753"/>
          </a:xfrm>
          <a:prstGeom prst="rect">
            <a:avLst/>
          </a:prstGeom>
        </p:spPr>
      </p:pic>
      <p:sp>
        <p:nvSpPr>
          <p:cNvPr id="121" name="Rectángulo 6"/>
          <p:cNvSpPr/>
          <p:nvPr/>
        </p:nvSpPr>
        <p:spPr>
          <a:xfrm>
            <a:off x="-11110" y="-2"/>
            <a:ext cx="12203111" cy="1508170"/>
          </a:xfrm>
          <a:prstGeom prst="rect">
            <a:avLst/>
          </a:prstGeom>
          <a:solidFill>
            <a:srgbClr val="98D1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CuadroTexto 20"/>
          <p:cNvSpPr txBox="1"/>
          <p:nvPr/>
        </p:nvSpPr>
        <p:spPr>
          <a:xfrm>
            <a:off x="2680249" y="435996"/>
            <a:ext cx="897016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br>
              <a:rPr dirty="0"/>
            </a:br>
            <a:r>
              <a:rPr lang="es-ES" sz="2000" dirty="0">
                <a:latin typeface="Gotham Bold" pitchFamily="50" charset="0"/>
              </a:rPr>
              <a:t>eVIA como punto de contacto:</a:t>
            </a:r>
            <a:endParaRPr sz="2000" dirty="0">
              <a:latin typeface="Gotham Bold" pitchFamily="50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0106FAF-070D-4B56-8BD8-8BB777B8A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770" y="435996"/>
            <a:ext cx="1380890" cy="856709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FD634CC-1BF8-49F6-9F27-27383487550F}"/>
              </a:ext>
            </a:extLst>
          </p:cNvPr>
          <p:cNvGrpSpPr/>
          <p:nvPr/>
        </p:nvGrpSpPr>
        <p:grpSpPr>
          <a:xfrm>
            <a:off x="993245" y="5908753"/>
            <a:ext cx="2290830" cy="513251"/>
            <a:chOff x="9173191" y="6122879"/>
            <a:chExt cx="2290830" cy="513251"/>
          </a:xfrm>
        </p:grpSpPr>
        <p:sp>
          <p:nvSpPr>
            <p:cNvPr id="21" name="CuadroTexto 29">
              <a:extLst>
                <a:ext uri="{FF2B5EF4-FFF2-40B4-BE49-F238E27FC236}">
                  <a16:creationId xmlns:a16="http://schemas.microsoft.com/office/drawing/2014/main" id="{689791A1-F936-4DF7-94BF-69BEEA17BAEF}"/>
                </a:ext>
              </a:extLst>
            </p:cNvPr>
            <p:cNvSpPr txBox="1"/>
            <p:nvPr/>
          </p:nvSpPr>
          <p:spPr>
            <a:xfrm>
              <a:off x="9173191" y="6122879"/>
              <a:ext cx="1942506" cy="3171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endParaRPr sz="1400" dirty="0">
                <a:solidFill>
                  <a:srgbClr val="98D131"/>
                </a:solidFill>
                <a:latin typeface="Gotham Bold" pitchFamily="50" charset="0"/>
              </a:endParaRPr>
            </a:p>
          </p:txBody>
        </p:sp>
        <p:sp>
          <p:nvSpPr>
            <p:cNvPr id="22" name="CuadroTexto 29">
              <a:extLst>
                <a:ext uri="{FF2B5EF4-FFF2-40B4-BE49-F238E27FC236}">
                  <a16:creationId xmlns:a16="http://schemas.microsoft.com/office/drawing/2014/main" id="{E04EBDAD-A859-42BB-9921-6FED6B80F763}"/>
                </a:ext>
              </a:extLst>
            </p:cNvPr>
            <p:cNvSpPr txBox="1"/>
            <p:nvPr/>
          </p:nvSpPr>
          <p:spPr>
            <a:xfrm>
              <a:off x="9173191" y="6328353"/>
              <a:ext cx="2290830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r>
                <a:rPr lang="es-ES" sz="1400" dirty="0">
                  <a:solidFill>
                    <a:srgbClr val="98D131"/>
                  </a:solidFill>
                  <a:latin typeface="Gotham" panose="02000504050000020004" pitchFamily="2" charset="0"/>
                </a:rPr>
                <a:t>www.plataformaevia.es</a:t>
              </a:r>
              <a:endParaRPr sz="1400" dirty="0">
                <a:solidFill>
                  <a:srgbClr val="98D131"/>
                </a:solidFill>
                <a:latin typeface="Gotham" panose="02000504050000020004" pitchFamily="2" charset="0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9850BC4D-F119-C91B-F723-DE2ECA196C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853" y="5141894"/>
            <a:ext cx="4598559" cy="15337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8D6266-5861-EDE9-2C33-AC5C4349B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508" y="1521232"/>
            <a:ext cx="3910736" cy="21396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BBF8819-77EC-EBBA-D621-4EC532F91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110" y="1518325"/>
            <a:ext cx="4425052" cy="22125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02622E-1688-8891-A542-79D3FFA01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7063" y="3660916"/>
            <a:ext cx="6096000" cy="118202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168834F-03D1-230F-057C-C4298AC6C2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5244" y="1688327"/>
            <a:ext cx="4015514" cy="16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0911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 6"/>
          <p:cNvSpPr/>
          <p:nvPr/>
        </p:nvSpPr>
        <p:spPr>
          <a:xfrm>
            <a:off x="-11110" y="-44607"/>
            <a:ext cx="12203111" cy="1508170"/>
          </a:xfrm>
          <a:prstGeom prst="rect">
            <a:avLst/>
          </a:prstGeom>
          <a:solidFill>
            <a:srgbClr val="98D1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CuadroTexto 20"/>
          <p:cNvSpPr txBox="1"/>
          <p:nvPr/>
        </p:nvSpPr>
        <p:spPr>
          <a:xfrm>
            <a:off x="2680249" y="435996"/>
            <a:ext cx="897016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br>
              <a:rPr dirty="0"/>
            </a:br>
            <a:r>
              <a:rPr lang="es-ES" sz="2000" dirty="0">
                <a:latin typeface="Gotham Bold" pitchFamily="50" charset="0"/>
              </a:rPr>
              <a:t>Participa en eVIA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0106FAF-070D-4B56-8BD8-8BB777B8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770" y="435996"/>
            <a:ext cx="1380890" cy="856709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FD634CC-1BF8-49F6-9F27-27383487550F}"/>
              </a:ext>
            </a:extLst>
          </p:cNvPr>
          <p:cNvGrpSpPr/>
          <p:nvPr/>
        </p:nvGrpSpPr>
        <p:grpSpPr>
          <a:xfrm>
            <a:off x="993245" y="5908753"/>
            <a:ext cx="2290830" cy="513251"/>
            <a:chOff x="9173191" y="6122879"/>
            <a:chExt cx="2290830" cy="513251"/>
          </a:xfrm>
        </p:grpSpPr>
        <p:sp>
          <p:nvSpPr>
            <p:cNvPr id="21" name="CuadroTexto 29">
              <a:extLst>
                <a:ext uri="{FF2B5EF4-FFF2-40B4-BE49-F238E27FC236}">
                  <a16:creationId xmlns:a16="http://schemas.microsoft.com/office/drawing/2014/main" id="{689791A1-F936-4DF7-94BF-69BEEA17BAEF}"/>
                </a:ext>
              </a:extLst>
            </p:cNvPr>
            <p:cNvSpPr txBox="1"/>
            <p:nvPr/>
          </p:nvSpPr>
          <p:spPr>
            <a:xfrm>
              <a:off x="9173191" y="6122879"/>
              <a:ext cx="1942506" cy="3171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endParaRPr sz="1400" dirty="0">
                <a:solidFill>
                  <a:srgbClr val="98D131"/>
                </a:solidFill>
                <a:latin typeface="Gotham Bold" pitchFamily="50" charset="0"/>
              </a:endParaRPr>
            </a:p>
          </p:txBody>
        </p:sp>
        <p:sp>
          <p:nvSpPr>
            <p:cNvPr id="22" name="CuadroTexto 29">
              <a:extLst>
                <a:ext uri="{FF2B5EF4-FFF2-40B4-BE49-F238E27FC236}">
                  <a16:creationId xmlns:a16="http://schemas.microsoft.com/office/drawing/2014/main" id="{E04EBDAD-A859-42BB-9921-6FED6B80F763}"/>
                </a:ext>
              </a:extLst>
            </p:cNvPr>
            <p:cNvSpPr txBox="1"/>
            <p:nvPr/>
          </p:nvSpPr>
          <p:spPr>
            <a:xfrm>
              <a:off x="9173191" y="6328353"/>
              <a:ext cx="2290830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4400">
                  <a:solidFill>
                    <a:srgbClr val="00CB8F"/>
                  </a:solidFill>
                  <a:latin typeface="Gotham-Book"/>
                  <a:ea typeface="Gotham-Book"/>
                  <a:cs typeface="Gotham-Book"/>
                  <a:sym typeface="Gotham-Book"/>
                </a:defRPr>
              </a:pPr>
              <a:r>
                <a:rPr lang="es-ES" sz="1400" dirty="0">
                  <a:solidFill>
                    <a:srgbClr val="98D131"/>
                  </a:solidFill>
                  <a:latin typeface="Gotham" panose="02000504050000020004" pitchFamily="2" charset="0"/>
                </a:rPr>
                <a:t>www.plataformaevia.es</a:t>
              </a:r>
              <a:endParaRPr sz="1400" dirty="0">
                <a:solidFill>
                  <a:srgbClr val="98D131"/>
                </a:solidFill>
                <a:latin typeface="Gotham" panose="02000504050000020004" pitchFamily="2" charset="0"/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D6A5A4B-0F68-452E-98FD-BEFE958E4A51}"/>
              </a:ext>
            </a:extLst>
          </p:cNvPr>
          <p:cNvSpPr txBox="1"/>
          <p:nvPr/>
        </p:nvSpPr>
        <p:spPr>
          <a:xfrm>
            <a:off x="492276" y="2244060"/>
            <a:ext cx="6020035" cy="2369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srgbClr val="575757"/>
                </a:solidFill>
                <a:effectLst/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Es gratuito</a:t>
            </a:r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srgbClr val="575757"/>
                </a:solidFill>
                <a:effectLst/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Inscríbete a través de http://plataformaevia.es/participa/</a:t>
            </a:r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srgbClr val="575757"/>
                </a:solidFill>
                <a:effectLst/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Síguenos a través de las redes sociales en Twitter @PTEeVIA y hazte miembro del Grupo de </a:t>
            </a:r>
            <a:r>
              <a:rPr lang="es-ES" sz="1800" dirty="0" err="1">
                <a:solidFill>
                  <a:srgbClr val="575757"/>
                </a:solidFill>
                <a:effectLst/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LinkedIN</a:t>
            </a:r>
            <a:r>
              <a:rPr lang="es-ES" sz="1800" dirty="0">
                <a:solidFill>
                  <a:srgbClr val="575757"/>
                </a:solidFill>
                <a:effectLst/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Plataforma eVIA </a:t>
            </a:r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srgbClr val="575757"/>
                </a:solidFill>
                <a:effectLst/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Acude a los eventos que organizamos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0A7D9-14DA-8C2A-CB11-E3EE89B0F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311" y="858583"/>
            <a:ext cx="5532169" cy="436990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CDE9F38-A64C-9365-E32E-161145EC5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853" y="5141894"/>
            <a:ext cx="4598559" cy="15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60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 6"/>
          <p:cNvSpPr/>
          <p:nvPr/>
        </p:nvSpPr>
        <p:spPr>
          <a:xfrm>
            <a:off x="-11110" y="-44607"/>
            <a:ext cx="12203111" cy="1508170"/>
          </a:xfrm>
          <a:prstGeom prst="rect">
            <a:avLst/>
          </a:prstGeom>
          <a:solidFill>
            <a:srgbClr val="98D1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CuadroTexto 20"/>
          <p:cNvSpPr txBox="1"/>
          <p:nvPr/>
        </p:nvSpPr>
        <p:spPr>
          <a:xfrm>
            <a:off x="2680249" y="435996"/>
            <a:ext cx="897016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br>
              <a:rPr dirty="0"/>
            </a:br>
            <a:r>
              <a:rPr lang="es-ES" sz="2000" dirty="0">
                <a:latin typeface="Gotham Bold" pitchFamily="50" charset="0"/>
              </a:rPr>
              <a:t>Grupo de Trabajo de Propiedad Industrial de </a:t>
            </a:r>
            <a:r>
              <a:rPr lang="es-ES" sz="2000" dirty="0" err="1">
                <a:latin typeface="Gotham Bold" pitchFamily="50" charset="0"/>
              </a:rPr>
              <a:t>Ametic</a:t>
            </a:r>
            <a:endParaRPr lang="es-ES" sz="2000" dirty="0">
              <a:latin typeface="Gotham Bold" pitchFamily="50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0106FAF-070D-4B56-8BD8-8BB777B8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770" y="435996"/>
            <a:ext cx="1380890" cy="856709"/>
          </a:xfrm>
          <a:prstGeom prst="rect">
            <a:avLst/>
          </a:prstGeom>
        </p:spPr>
      </p:pic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F488357-84E3-B14B-B307-7D0DCFC7E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79" y="1743444"/>
            <a:ext cx="3478994" cy="49138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5126AC4-728E-3640-9707-D48479DC53C3}"/>
              </a:ext>
            </a:extLst>
          </p:cNvPr>
          <p:cNvSpPr txBox="1"/>
          <p:nvPr/>
        </p:nvSpPr>
        <p:spPr>
          <a:xfrm>
            <a:off x="1206767" y="2396111"/>
            <a:ext cx="5093885" cy="3129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s-ES" dirty="0">
                <a:solidFill>
                  <a:srgbClr val="575757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  <a:sym typeface="M PLUS Rounded 1c Black"/>
              </a:rPr>
              <a:t>Tres objetivos fundamentales del Grupo de Trabajo:</a:t>
            </a:r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s-ES" dirty="0">
              <a:solidFill>
                <a:srgbClr val="575757"/>
              </a:solidFill>
              <a:latin typeface="Gotham Bold" pitchFamily="50" charset="0"/>
              <a:ea typeface="Verdana" panose="020B0604030504040204" pitchFamily="34" charset="0"/>
              <a:cs typeface="Verdana" panose="020B0604030504040204" pitchFamily="34" charset="0"/>
              <a:sym typeface="M PLUS Rounded 1c Black"/>
            </a:endParaRPr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575757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  <a:sym typeface="M PLUS Rounded 1c Black"/>
              </a:rPr>
              <a:t>Promover una mayor cultura de la propiedad industrial en las empresas tecnológicas españolas</a:t>
            </a:r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575757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  <a:sym typeface="M PLUS Rounded 1c Black"/>
              </a:rPr>
              <a:t>Incrementar la presencia de la propiedad industrial en las políticas de I+D+I</a:t>
            </a:r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575757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  <a:sym typeface="M PLUS Rounded 1c Black"/>
              </a:rPr>
              <a:t>Divulgar y posicionarse ante las novedades en esta materia</a:t>
            </a:r>
          </a:p>
        </p:txBody>
      </p:sp>
    </p:spTree>
    <p:extLst>
      <p:ext uri="{BB962C8B-B14F-4D97-AF65-F5344CB8AC3E}">
        <p14:creationId xmlns:p14="http://schemas.microsoft.com/office/powerpoint/2010/main" val="295326887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 6"/>
          <p:cNvSpPr/>
          <p:nvPr/>
        </p:nvSpPr>
        <p:spPr>
          <a:xfrm>
            <a:off x="-22264" y="9906"/>
            <a:ext cx="12203111" cy="1508170"/>
          </a:xfrm>
          <a:prstGeom prst="rect">
            <a:avLst/>
          </a:prstGeom>
          <a:solidFill>
            <a:srgbClr val="98D1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CuadroTexto 20"/>
          <p:cNvSpPr txBox="1"/>
          <p:nvPr/>
        </p:nvSpPr>
        <p:spPr>
          <a:xfrm>
            <a:off x="2674672" y="0"/>
            <a:ext cx="8970163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Gotham-Book"/>
                <a:ea typeface="Gotham-Book"/>
                <a:cs typeface="Gotham-Book"/>
                <a:sym typeface="Gotham-Book"/>
              </a:defRPr>
            </a:pPr>
            <a:br>
              <a:rPr dirty="0"/>
            </a:br>
            <a:r>
              <a:rPr lang="es-ES" sz="2400" dirty="0">
                <a:latin typeface="Gotham Bold" pitchFamily="50" charset="0"/>
              </a:rPr>
              <a:t>Existe correlación entre la inversión entre la inversión en intangibles y el incremento de la productividad, en especial, cuando hablamos de inversión en patentes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0106FAF-070D-4B56-8BD8-8BB777B8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770" y="435996"/>
            <a:ext cx="1380890" cy="856709"/>
          </a:xfrm>
          <a:prstGeom prst="rect">
            <a:avLst/>
          </a:prstGeom>
        </p:spPr>
      </p:pic>
      <p:pic>
        <p:nvPicPr>
          <p:cNvPr id="8" name="Imagen 7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41C30E26-8D2F-3F41-AA2E-7FBE7633C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6" y="2230244"/>
            <a:ext cx="5635052" cy="38100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A519AC-5AAC-1748-9DCB-609CEC498646}"/>
              </a:ext>
            </a:extLst>
          </p:cNvPr>
          <p:cNvSpPr txBox="1"/>
          <p:nvPr/>
        </p:nvSpPr>
        <p:spPr>
          <a:xfrm>
            <a:off x="211058" y="6040306"/>
            <a:ext cx="1093424" cy="25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84" dirty="0"/>
              <a:t>Fuente: </a:t>
            </a:r>
            <a:r>
              <a:rPr lang="es-ES" sz="1084" dirty="0" err="1"/>
              <a:t>Cotec</a:t>
            </a:r>
            <a:endParaRPr lang="es-ES" sz="1084" dirty="0"/>
          </a:p>
        </p:txBody>
      </p:sp>
      <p:pic>
        <p:nvPicPr>
          <p:cNvPr id="10" name="Imagen 9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1F5E8973-78AA-5F44-B312-60A59CC8B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5" y="2360997"/>
            <a:ext cx="4273651" cy="35750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E99E9AD-67FA-454F-ACC2-1F5531E5771C}"/>
              </a:ext>
            </a:extLst>
          </p:cNvPr>
          <p:cNvSpPr txBox="1"/>
          <p:nvPr/>
        </p:nvSpPr>
        <p:spPr>
          <a:xfrm>
            <a:off x="6779775" y="6005180"/>
            <a:ext cx="1507144" cy="259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84" dirty="0"/>
              <a:t>Fuente: BBVA </a:t>
            </a:r>
            <a:r>
              <a:rPr lang="es-ES" sz="1084" dirty="0" err="1"/>
              <a:t>Research</a:t>
            </a:r>
            <a:endParaRPr lang="es-ES" sz="1084" dirty="0"/>
          </a:p>
        </p:txBody>
      </p:sp>
    </p:spTree>
    <p:extLst>
      <p:ext uri="{BB962C8B-B14F-4D97-AF65-F5344CB8AC3E}">
        <p14:creationId xmlns:p14="http://schemas.microsoft.com/office/powerpoint/2010/main" val="406291117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617</Words>
  <Application>Microsoft Macintosh PowerPoint</Application>
  <PresentationFormat>Panorámica</PresentationFormat>
  <Paragraphs>106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Avenir Next LT Pro</vt:lpstr>
      <vt:lpstr>Calibri</vt:lpstr>
      <vt:lpstr>Calibri Light</vt:lpstr>
      <vt:lpstr>Gotham</vt:lpstr>
      <vt:lpstr>Gotham Bold</vt:lpstr>
      <vt:lpstr>Gotham-Book</vt:lpstr>
      <vt:lpstr>Roboto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Moreno</dc:creator>
  <cp:lastModifiedBy>Luis Ignacio Vicente del Olmo</cp:lastModifiedBy>
  <cp:revision>79</cp:revision>
  <dcterms:modified xsi:type="dcterms:W3CDTF">2024-05-14T05:55:49Z</dcterms:modified>
</cp:coreProperties>
</file>