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1F077-9743-471C-AD28-14B86994A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A3954-F5B9-4DF8-A8F2-A53B3372C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BDD4F-6276-4095-AA23-1A833CCE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7A3F0-FD21-4465-8668-AFA8C173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2EBDA-0323-4BC7-8A3C-F1018A34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221F7-EB7F-43CA-8658-F1736B6E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DD28DE-05D7-4EF7-ABE5-48FA8658A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4DC69-6975-4476-A0D6-0E92D478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FF9AA-249A-41B6-BA34-A2FD99C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8E819-A780-435E-96A7-515370AE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3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6237F5-AC25-4A0B-A5A7-F1D3B701F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8478D8-45DA-4C86-86AB-658788ACB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99719-FF1A-4D1B-A637-BE486DDB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D81B4-3C01-4E6E-9F00-CA5449D9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3430D-B424-4BA9-BA4B-EE63BE66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CBF81-30EF-4EBC-A684-DC1A25C8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BF36FA-05D4-40FE-B742-E6E8B438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B95F8-58E1-4954-9C01-9CFC6B2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766CC-2CBC-4E51-9157-047E1DFF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69A4-C884-4C36-A013-29810122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2D8EE-135E-402A-9C73-6358ACE8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CD2FE7-356A-4E7B-9820-5679C92B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439B-C0A0-4D85-BB53-5CD940E7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D1A04-BDA0-4121-9C12-562B1D65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819BA-FE6D-471D-88C5-AF2B4D2E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8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EC485-8869-475C-ABF4-C115F22B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186B7-42D0-42C2-8D02-A73581AE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FAF2FA-5940-4878-9D9B-661C35984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D0AEC-2534-41AA-80C1-64AE553E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A19F7E-7EB9-472C-9720-DBA460C0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602852-A92F-417D-A0DF-80935E2B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0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C5D37-04D4-4238-8A5C-66EE0A42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92B08-84D1-4B4F-917B-DD9AA8AA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2B6C3-0264-4815-8091-E18CD2C0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BBD3C6-EEC5-49CB-BB12-AEA65F3C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304F18-F24D-4740-BAB1-948B852BE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7E19B6-DC0D-4239-AF23-ABE2953B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7E3C13-C78D-462B-8F06-E214B12D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0808C2-1451-46E4-8240-1FB23C30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F46AC-E457-431E-AD73-DDE371F1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699D97-8081-4255-AFFD-A7B0D9C0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125FF7-9346-4616-A838-9B5E8AB7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E2F27F-BBA7-4C50-8748-87086CFF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EB827D-0D47-4537-B215-C40AAC9D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57201A-FA24-445A-A61F-A6C9026A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D551C1-5BE0-41A1-9F2E-9870425B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0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2D03C-21E5-4DC3-8DAB-306B311C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8F0-9BBD-4018-A129-0804674B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C860C9-8C1A-4E2B-A01C-9D019A7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F79E4D-2966-4EA3-B130-DC04AEE0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459D25-10B4-4D95-BC5F-84C0B50F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43CAF-1781-4EFC-BE69-4047DFB0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43C94-DE1E-4D4A-81AB-46F1F7C4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28D4C2-4B5F-4078-A497-2D6372B14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613B53-C300-457B-AF19-165A0D98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CCE76-5E67-4646-BA53-ECE03D99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52B1AC-2189-4CC1-AC7C-49A2F62A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EF4CAB-18C9-412F-BCB1-26613F77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4804D2-963A-41DF-8A9B-48CF81E1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BB9E7A-4856-4FC8-B046-9676F6B6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371A7-9F8B-4C04-A7DF-8265A7A24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6EE3-3DC1-4622-BBFD-784B5BC87254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1BBF8-973D-4B19-9676-7914C270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CC0F3-B588-493D-8C22-FA8CFDE8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48D9-AEBF-4B73-999E-72A9AF41FE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aformaevi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evia@ametic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ProgramData\CTERA\CTERA%20Agent\CloudDrive\shared%20with%20me\DPTO_OTRI\05_PLATAFORMAS_TODAS%202014-07-17%2013;26;06%20(Completo)\eVIA\2019\Jornada%20Fundacion%20Once\Presentaciones\UMA%20proyecto%20src%20HALS.mp4" TargetMode="External"/><Relationship Id="rId1" Type="http://schemas.microsoft.com/office/2007/relationships/media" Target="file:///C:\ProgramData\CTERA\CTERA%20Agent\CloudDrive\shared%20with%20me\DPTO_OTRI\05_PLATAFORMAS_TODAS%202014-07-17%2013;26;06%20(Completo)\eVIA\2019\Jornada%20Fundacion%20Once\Presentaciones\UMA%20proyecto%20src%20HALS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AD862A-41D8-44B2-8DF5-27EF671C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184" y="2636692"/>
            <a:ext cx="4606925" cy="1284288"/>
          </a:xfrm>
          <a:prstGeom prst="rect">
            <a:avLst/>
          </a:prstGeom>
          <a:solidFill>
            <a:srgbClr val="BEDC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Tendencias de Futuro en Accesibilidad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6" descr="Inicio">
            <a:extLst>
              <a:ext uri="{FF2B5EF4-FFF2-40B4-BE49-F238E27FC236}">
                <a16:creationId xmlns:a16="http://schemas.microsoft.com/office/drawing/2014/main" id="{04A8B562-C2F5-458F-AF1D-8D409B8C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857" y="309506"/>
            <a:ext cx="1466255" cy="7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61633A-1AE5-4656-984F-37A2EE7A38AB}"/>
              </a:ext>
            </a:extLst>
          </p:cNvPr>
          <p:cNvSpPr txBox="1"/>
          <p:nvPr/>
        </p:nvSpPr>
        <p:spPr>
          <a:xfrm>
            <a:off x="8076109" y="6239933"/>
            <a:ext cx="395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www.plataformaevia.es</a:t>
            </a:r>
            <a:r>
              <a:rPr lang="es-ES" dirty="0"/>
              <a:t>  </a:t>
            </a:r>
            <a:r>
              <a:rPr lang="es-ES" dirty="0">
                <a:hlinkClick r:id="rId4"/>
              </a:rPr>
              <a:t>evia@ametic.es</a:t>
            </a:r>
            <a:r>
              <a:rPr lang="es-ES" dirty="0"/>
              <a:t> 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D6B14AE-4167-466A-8D8A-D2C93A6D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9" y="5779001"/>
            <a:ext cx="1774765" cy="3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Actividad financiada por: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727C10C1-B3B9-416E-AC2F-028A3C77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" y="6096502"/>
            <a:ext cx="1646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46BDB6E-CECB-4A0B-B25C-C791D7B6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15" y="1914595"/>
            <a:ext cx="308887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4729F001-5D1A-4379-B48D-E558FA30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9" y="505116"/>
            <a:ext cx="16462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5850A4-A71A-BE45-B8A3-6F95D45238A3}"/>
              </a:ext>
            </a:extLst>
          </p:cNvPr>
          <p:cNvSpPr txBox="1"/>
          <p:nvPr/>
        </p:nvSpPr>
        <p:spPr>
          <a:xfrm>
            <a:off x="2543088" y="3966974"/>
            <a:ext cx="6923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Víctor F. Muñoz Martínez y Rocío Torres</a:t>
            </a:r>
          </a:p>
          <a:p>
            <a:pPr algn="ctr"/>
            <a:r>
              <a:rPr lang="es-ES" sz="3200" b="1" dirty="0"/>
              <a:t>Universidad de Málaga</a:t>
            </a:r>
          </a:p>
        </p:txBody>
      </p:sp>
    </p:spTree>
    <p:extLst>
      <p:ext uri="{BB962C8B-B14F-4D97-AF65-F5344CB8AC3E}">
        <p14:creationId xmlns:p14="http://schemas.microsoft.com/office/powerpoint/2010/main" val="386041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5 Grupo">
            <a:extLst>
              <a:ext uri="{FF2B5EF4-FFF2-40B4-BE49-F238E27FC236}">
                <a16:creationId xmlns:a16="http://schemas.microsoft.com/office/drawing/2014/main" id="{F6004099-C040-A047-813D-C145B8890FE8}"/>
              </a:ext>
            </a:extLst>
          </p:cNvPr>
          <p:cNvGrpSpPr/>
          <p:nvPr/>
        </p:nvGrpSpPr>
        <p:grpSpPr>
          <a:xfrm>
            <a:off x="2093842" y="776844"/>
            <a:ext cx="8004315" cy="5553605"/>
            <a:chOff x="47808" y="-236306"/>
            <a:chExt cx="9750462" cy="6765129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291ADB2-B93D-EC4D-ACF1-9230FE471DC6}"/>
                </a:ext>
              </a:extLst>
            </p:cNvPr>
            <p:cNvSpPr/>
            <p:nvPr/>
          </p:nvSpPr>
          <p:spPr>
            <a:xfrm>
              <a:off x="1227659" y="-236306"/>
              <a:ext cx="4788906" cy="478890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sz="1600" b="1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4A43269-8C24-2145-B04A-DAE060D278F4}"/>
                </a:ext>
              </a:extLst>
            </p:cNvPr>
            <p:cNvSpPr txBox="1"/>
            <p:nvPr/>
          </p:nvSpPr>
          <p:spPr>
            <a:xfrm>
              <a:off x="140631" y="-236306"/>
              <a:ext cx="1949285" cy="44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>
                  <a:solidFill>
                    <a:schemeClr val="accent2"/>
                  </a:solidFill>
                </a:rPr>
                <a:t>NAVEGACIÓN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0D3C1A-FDC2-B747-9790-1607B1F84E24}"/>
                </a:ext>
              </a:extLst>
            </p:cNvPr>
            <p:cNvSpPr/>
            <p:nvPr/>
          </p:nvSpPr>
          <p:spPr>
            <a:xfrm>
              <a:off x="3116741" y="-216029"/>
              <a:ext cx="4788906" cy="478890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sz="1600" b="1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C456EB4-AAEA-7347-A8CF-76E633C663D9}"/>
                </a:ext>
              </a:extLst>
            </p:cNvPr>
            <p:cNvSpPr/>
            <p:nvPr/>
          </p:nvSpPr>
          <p:spPr>
            <a:xfrm>
              <a:off x="3115952" y="1739919"/>
              <a:ext cx="4788906" cy="478890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sz="1600" b="1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0AB1152-36EB-9E48-93B8-12C2938C2B3E}"/>
                </a:ext>
              </a:extLst>
            </p:cNvPr>
            <p:cNvSpPr txBox="1"/>
            <p:nvPr/>
          </p:nvSpPr>
          <p:spPr>
            <a:xfrm>
              <a:off x="7102362" y="-236306"/>
              <a:ext cx="2695908" cy="78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>
                  <a:solidFill>
                    <a:schemeClr val="tx2"/>
                  </a:solidFill>
                </a:rPr>
                <a:t>INTERACCION PERSONA-MÁQUINA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E5EACA0-E2BB-CC48-B695-12DE900DE260}"/>
                </a:ext>
              </a:extLst>
            </p:cNvPr>
            <p:cNvSpPr txBox="1"/>
            <p:nvPr/>
          </p:nvSpPr>
          <p:spPr>
            <a:xfrm>
              <a:off x="7380832" y="5890019"/>
              <a:ext cx="1593926" cy="44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>
                  <a:solidFill>
                    <a:srgbClr val="008000"/>
                  </a:solidFill>
                </a:rPr>
                <a:t>COGNICIÓN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59BC5D8-B7F4-7643-8990-41C3AA5EE6B4}"/>
                </a:ext>
              </a:extLst>
            </p:cNvPr>
            <p:cNvSpPr/>
            <p:nvPr/>
          </p:nvSpPr>
          <p:spPr>
            <a:xfrm>
              <a:off x="1149135" y="1739919"/>
              <a:ext cx="4788906" cy="478890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sz="1600" b="1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D8E860D-9B43-1A49-A5AD-78C077E46272}"/>
                </a:ext>
              </a:extLst>
            </p:cNvPr>
            <p:cNvSpPr txBox="1"/>
            <p:nvPr/>
          </p:nvSpPr>
          <p:spPr>
            <a:xfrm>
              <a:off x="47808" y="5982842"/>
              <a:ext cx="1787503" cy="44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>
                  <a:solidFill>
                    <a:schemeClr val="accent4">
                      <a:lumMod val="75000"/>
                    </a:schemeClr>
                  </a:solidFill>
                </a:rPr>
                <a:t>PERCEPCIÓN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AF646B3-833D-5A4A-B7F6-FF943B62F6FB}"/>
                </a:ext>
              </a:extLst>
            </p:cNvPr>
            <p:cNvSpPr txBox="1"/>
            <p:nvPr/>
          </p:nvSpPr>
          <p:spPr>
            <a:xfrm>
              <a:off x="5938041" y="4917194"/>
              <a:ext cx="1532188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>
                  <a:solidFill>
                    <a:srgbClr val="008000"/>
                  </a:solidFill>
                </a:rPr>
                <a:t>Planificación de tareas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AECA8EC-0855-7E41-8C07-F5FDE9DFA51F}"/>
                </a:ext>
              </a:extLst>
            </p:cNvPr>
            <p:cNvSpPr txBox="1"/>
            <p:nvPr/>
          </p:nvSpPr>
          <p:spPr>
            <a:xfrm>
              <a:off x="5866147" y="836818"/>
              <a:ext cx="1691812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>
                  <a:solidFill>
                    <a:schemeClr val="tx2"/>
                  </a:solidFill>
                </a:rPr>
                <a:t>Control Tele-operado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32AF353-EEB7-8241-80F0-23D9167AC1B8}"/>
                </a:ext>
              </a:extLst>
            </p:cNvPr>
            <p:cNvSpPr txBox="1"/>
            <p:nvPr/>
          </p:nvSpPr>
          <p:spPr>
            <a:xfrm>
              <a:off x="1605011" y="772638"/>
              <a:ext cx="1938576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2"/>
                  </a:solidFill>
                </a:rPr>
                <a:t>Planificación global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EC99CBD-30BB-5044-9071-9807E7F3D711}"/>
                </a:ext>
              </a:extLst>
            </p:cNvPr>
            <p:cNvSpPr txBox="1"/>
            <p:nvPr/>
          </p:nvSpPr>
          <p:spPr>
            <a:xfrm>
              <a:off x="1347331" y="4776141"/>
              <a:ext cx="1883706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4">
                      <a:lumMod val="75000"/>
                    </a:schemeClr>
                  </a:solidFill>
                </a:rPr>
                <a:t>Interpretación sensorial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8CD1541-CCB6-6245-935F-08F1BAC634A1}"/>
                </a:ext>
              </a:extLst>
            </p:cNvPr>
            <p:cNvSpPr txBox="1"/>
            <p:nvPr/>
          </p:nvSpPr>
          <p:spPr>
            <a:xfrm>
              <a:off x="1663749" y="2685042"/>
              <a:ext cx="1630003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4">
                      <a:lumMod val="75000"/>
                    </a:schemeClr>
                  </a:solidFill>
                </a:rPr>
                <a:t>Planificación Local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A08EC53-1531-0A44-BEDB-D96C4B863CCB}"/>
                </a:ext>
              </a:extLst>
            </p:cNvPr>
            <p:cNvSpPr txBox="1"/>
            <p:nvPr/>
          </p:nvSpPr>
          <p:spPr>
            <a:xfrm>
              <a:off x="5895662" y="2641210"/>
              <a:ext cx="1531789" cy="101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3">
                      <a:lumMod val="50000"/>
                    </a:schemeClr>
                  </a:solidFill>
                </a:rPr>
                <a:t>Algoritmos de aprendizaje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DB43C8D-595A-B044-90CD-AA3BCAA7A935}"/>
                </a:ext>
              </a:extLst>
            </p:cNvPr>
            <p:cNvSpPr txBox="1"/>
            <p:nvPr/>
          </p:nvSpPr>
          <p:spPr>
            <a:xfrm>
              <a:off x="3669168" y="4910608"/>
              <a:ext cx="1836214" cy="71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rgbClr val="713605"/>
                  </a:solidFill>
                </a:rPr>
                <a:t>Recuperación de planes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3B7922C-8E54-FA42-957C-2F96E2990652}"/>
                </a:ext>
              </a:extLst>
            </p:cNvPr>
            <p:cNvSpPr txBox="1"/>
            <p:nvPr/>
          </p:nvSpPr>
          <p:spPr>
            <a:xfrm>
              <a:off x="3575085" y="599102"/>
              <a:ext cx="1941084" cy="101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accent2">
                      <a:lumMod val="50000"/>
                    </a:schemeClr>
                  </a:solidFill>
                </a:rPr>
                <a:t>Tele-operación para alcanzar objetivos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DDFF446-1FC9-9046-83BA-36155A982065}"/>
                </a:ext>
              </a:extLst>
            </p:cNvPr>
            <p:cNvSpPr txBox="1"/>
            <p:nvPr/>
          </p:nvSpPr>
          <p:spPr>
            <a:xfrm>
              <a:off x="2886194" y="1805802"/>
              <a:ext cx="1245830" cy="78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rgbClr val="4A452A"/>
                  </a:solidFill>
                </a:rPr>
                <a:t>Tele-operación asistida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3DE689D-7E66-3142-9CF7-6B5661A68CF5}"/>
                </a:ext>
              </a:extLst>
            </p:cNvPr>
            <p:cNvSpPr txBox="1"/>
            <p:nvPr/>
          </p:nvSpPr>
          <p:spPr>
            <a:xfrm>
              <a:off x="4781785" y="3940733"/>
              <a:ext cx="1162119" cy="56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rgbClr val="713605"/>
                  </a:solidFill>
                </a:rPr>
                <a:t>Control supervisado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B95E89C-C7B2-9F42-94C6-0766ECB42906}"/>
                </a:ext>
              </a:extLst>
            </p:cNvPr>
            <p:cNvSpPr txBox="1"/>
            <p:nvPr/>
          </p:nvSpPr>
          <p:spPr>
            <a:xfrm>
              <a:off x="4944719" y="1878981"/>
              <a:ext cx="1162119" cy="56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bg2">
                      <a:lumMod val="25000"/>
                    </a:schemeClr>
                  </a:solidFill>
                </a:rPr>
                <a:t>Navegación supervisada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01005D2-9845-D84C-93F1-00B9732ADEEF}"/>
                </a:ext>
              </a:extLst>
            </p:cNvPr>
            <p:cNvSpPr txBox="1"/>
            <p:nvPr/>
          </p:nvSpPr>
          <p:spPr>
            <a:xfrm>
              <a:off x="3018147" y="3940733"/>
              <a:ext cx="1162119" cy="56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>
                  <a:solidFill>
                    <a:schemeClr val="accent4">
                      <a:lumMod val="75000"/>
                    </a:schemeClr>
                  </a:solidFill>
                </a:rPr>
                <a:t>Navegación autónoma</a:t>
              </a:r>
            </a:p>
          </p:txBody>
        </p:sp>
        <p:cxnSp>
          <p:nvCxnSpPr>
            <p:cNvPr id="24" name="12 Conector recto">
              <a:extLst>
                <a:ext uri="{FF2B5EF4-FFF2-40B4-BE49-F238E27FC236}">
                  <a16:creationId xmlns:a16="http://schemas.microsoft.com/office/drawing/2014/main" id="{55DB36D1-B1FD-1345-B94C-7BFDE1939BD0}"/>
                </a:ext>
              </a:extLst>
            </p:cNvPr>
            <p:cNvCxnSpPr/>
            <p:nvPr/>
          </p:nvCxnSpPr>
          <p:spPr>
            <a:xfrm flipV="1">
              <a:off x="3352800" y="2034540"/>
              <a:ext cx="1338263" cy="11229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30 Conector recto">
              <a:extLst>
                <a:ext uri="{FF2B5EF4-FFF2-40B4-BE49-F238E27FC236}">
                  <a16:creationId xmlns:a16="http://schemas.microsoft.com/office/drawing/2014/main" id="{AC98E331-1D05-8C4E-9A73-D14E1D3B82F2}"/>
                </a:ext>
              </a:extLst>
            </p:cNvPr>
            <p:cNvCxnSpPr/>
            <p:nvPr/>
          </p:nvCxnSpPr>
          <p:spPr>
            <a:xfrm flipV="1">
              <a:off x="3446152" y="2178423"/>
              <a:ext cx="1463527" cy="1166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34 Conector recto">
              <a:extLst>
                <a:ext uri="{FF2B5EF4-FFF2-40B4-BE49-F238E27FC236}">
                  <a16:creationId xmlns:a16="http://schemas.microsoft.com/office/drawing/2014/main" id="{5D7F74C4-EA23-6740-B640-B56F4E438585}"/>
                </a:ext>
              </a:extLst>
            </p:cNvPr>
            <p:cNvCxnSpPr/>
            <p:nvPr/>
          </p:nvCxnSpPr>
          <p:spPr>
            <a:xfrm flipV="1">
              <a:off x="3566576" y="2290763"/>
              <a:ext cx="1502626" cy="12573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6 Conector recto">
              <a:extLst>
                <a:ext uri="{FF2B5EF4-FFF2-40B4-BE49-F238E27FC236}">
                  <a16:creationId xmlns:a16="http://schemas.microsoft.com/office/drawing/2014/main" id="{D6722073-01DE-624E-8D4D-4A4C5454E363}"/>
                </a:ext>
              </a:extLst>
            </p:cNvPr>
            <p:cNvCxnSpPr/>
            <p:nvPr/>
          </p:nvCxnSpPr>
          <p:spPr>
            <a:xfrm flipV="1">
              <a:off x="3697010" y="2452668"/>
              <a:ext cx="1539712" cy="12907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38 Conector recto">
              <a:extLst>
                <a:ext uri="{FF2B5EF4-FFF2-40B4-BE49-F238E27FC236}">
                  <a16:creationId xmlns:a16="http://schemas.microsoft.com/office/drawing/2014/main" id="{16FDBCAB-A5F9-F847-B685-7FBAA91F9E44}"/>
                </a:ext>
              </a:extLst>
            </p:cNvPr>
            <p:cNvCxnSpPr/>
            <p:nvPr/>
          </p:nvCxnSpPr>
          <p:spPr>
            <a:xfrm flipV="1">
              <a:off x="3877796" y="2613707"/>
              <a:ext cx="1505734" cy="126292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0 Conector recto">
              <a:extLst>
                <a:ext uri="{FF2B5EF4-FFF2-40B4-BE49-F238E27FC236}">
                  <a16:creationId xmlns:a16="http://schemas.microsoft.com/office/drawing/2014/main" id="{3B2F53A8-0683-F84F-8870-AC92A30173ED}"/>
                </a:ext>
              </a:extLst>
            </p:cNvPr>
            <p:cNvCxnSpPr/>
            <p:nvPr/>
          </p:nvCxnSpPr>
          <p:spPr>
            <a:xfrm flipV="1">
              <a:off x="4033176" y="2761848"/>
              <a:ext cx="1492602" cy="127534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42 Conector recto">
              <a:extLst>
                <a:ext uri="{FF2B5EF4-FFF2-40B4-BE49-F238E27FC236}">
                  <a16:creationId xmlns:a16="http://schemas.microsoft.com/office/drawing/2014/main" id="{63580104-580A-D646-9B48-7C7396F2AC45}"/>
                </a:ext>
              </a:extLst>
            </p:cNvPr>
            <p:cNvCxnSpPr/>
            <p:nvPr/>
          </p:nvCxnSpPr>
          <p:spPr>
            <a:xfrm flipV="1">
              <a:off x="4221790" y="3000375"/>
              <a:ext cx="1431298" cy="118935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45 Conector recto">
              <a:extLst>
                <a:ext uri="{FF2B5EF4-FFF2-40B4-BE49-F238E27FC236}">
                  <a16:creationId xmlns:a16="http://schemas.microsoft.com/office/drawing/2014/main" id="{D251CB2C-E4ED-9A40-8B5B-C00FE29EB0A3}"/>
                </a:ext>
              </a:extLst>
            </p:cNvPr>
            <p:cNvCxnSpPr/>
            <p:nvPr/>
          </p:nvCxnSpPr>
          <p:spPr>
            <a:xfrm flipV="1">
              <a:off x="4419600" y="3195638"/>
              <a:ext cx="1309688" cy="109651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3435AE0-E94F-A248-9379-02C91CD163B7}"/>
                </a:ext>
              </a:extLst>
            </p:cNvPr>
            <p:cNvSpPr txBox="1"/>
            <p:nvPr/>
          </p:nvSpPr>
          <p:spPr>
            <a:xfrm>
              <a:off x="3853554" y="2641210"/>
              <a:ext cx="1375972" cy="112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</a:rPr>
                <a:t>ROBOT CO-WORKER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96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IROS_Fusion_EN.mp4">
            <a:hlinkClick r:id="" action="ppaction://media"/>
            <a:extLst>
              <a:ext uri="{FF2B5EF4-FFF2-40B4-BE49-F238E27FC236}">
                <a16:creationId xmlns:a16="http://schemas.microsoft.com/office/drawing/2014/main" id="{7EB84F9F-41F2-3946-9DB7-58B07C0D28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760" y="724209"/>
            <a:ext cx="9617033" cy="54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Biorob.mp4">
            <a:hlinkClick r:id="" action="ppaction://media"/>
            <a:extLst>
              <a:ext uri="{FF2B5EF4-FFF2-40B4-BE49-F238E27FC236}">
                <a16:creationId xmlns:a16="http://schemas.microsoft.com/office/drawing/2014/main" id="{C91A6CA6-AA6C-B14F-B356-86546FD44B90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5344" y="260276"/>
            <a:ext cx="8449929" cy="63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6D43FC4-0ED7-A14F-B255-692A1A55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Una de las habilidades que posee el robot es identificar el comportamiento y gestos de la persona con la que habla y en consecuencia, comunicarse con éste con palabras y lenguaje corporal. </a:t>
            </a:r>
          </a:p>
          <a:p>
            <a:r>
              <a:rPr lang="es-ES" dirty="0"/>
              <a:t>Imagina que la persona con la que interacciona el robot posee una enfermedad cognitiva ¿Cómo se puede asistirle mejor mediante la comunicación?</a:t>
            </a:r>
          </a:p>
          <a:p>
            <a:r>
              <a:rPr lang="es-ES" dirty="0"/>
              <a:t>El Comité Económico y Social Europeo (CESE, 2019) está adoptando una postura firme sobre la inteligencia artificial y ha insistido, en una conferencia de alto nivel celebrada en Helsinki el 21 de noviembre de 2019, que la revolución digital debe tener un rostro humano, ser inclusivo y traer beneficios para todos los europeos.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064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8404A6-0007-274C-8FEE-204B5D97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¿Subir en la pirámide de </a:t>
            </a:r>
            <a:r>
              <a:rPr lang="es-ES" dirty="0" err="1"/>
              <a:t>Maslow</a:t>
            </a:r>
            <a:r>
              <a:rPr lang="es-ES" dirty="0"/>
              <a:t>?</a:t>
            </a:r>
          </a:p>
        </p:txBody>
      </p:sp>
      <p:pic>
        <p:nvPicPr>
          <p:cNvPr id="5" name="Marcador de contenido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D53A67F-44FD-AB48-AF23-1DA56F07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9" y="2030555"/>
            <a:ext cx="6197668" cy="44623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FDE47B-62B0-184D-AEDD-501DF68A067C}"/>
              </a:ext>
            </a:extLst>
          </p:cNvPr>
          <p:cNvSpPr txBox="1"/>
          <p:nvPr/>
        </p:nvSpPr>
        <p:spPr>
          <a:xfrm>
            <a:off x="7213864" y="5486624"/>
            <a:ext cx="284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Movilidad, órganos artificiales, prótesis y </a:t>
            </a:r>
            <a:r>
              <a:rPr lang="es-ES" dirty="0" err="1"/>
              <a:t>ortesis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4AFC36-F013-6A4A-8448-1CA5D5270521}"/>
              </a:ext>
            </a:extLst>
          </p:cNvPr>
          <p:cNvSpPr txBox="1"/>
          <p:nvPr/>
        </p:nvSpPr>
        <p:spPr>
          <a:xfrm>
            <a:off x="7261269" y="4823826"/>
            <a:ext cx="409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eSalud</a:t>
            </a:r>
            <a:r>
              <a:rPr lang="es-ES" dirty="0"/>
              <a:t>, protección en trabajos peligrosos.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7D62DD-BBBB-5343-923C-2075B32ADA05}"/>
              </a:ext>
            </a:extLst>
          </p:cNvPr>
          <p:cNvSpPr txBox="1"/>
          <p:nvPr/>
        </p:nvSpPr>
        <p:spPr>
          <a:xfrm>
            <a:off x="7261269" y="4077048"/>
            <a:ext cx="354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Robots sociales, vida independiente</a:t>
            </a: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5E339B13-64C8-0D40-B294-87EA3BA5E8E3}"/>
              </a:ext>
            </a:extLst>
          </p:cNvPr>
          <p:cNvSpPr/>
          <p:nvPr/>
        </p:nvSpPr>
        <p:spPr>
          <a:xfrm>
            <a:off x="6928856" y="5491688"/>
            <a:ext cx="285008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C6376F1B-CB9C-5747-BADA-64AB03EEF739}"/>
              </a:ext>
            </a:extLst>
          </p:cNvPr>
          <p:cNvSpPr/>
          <p:nvPr/>
        </p:nvSpPr>
        <p:spPr>
          <a:xfrm>
            <a:off x="6958149" y="4687859"/>
            <a:ext cx="285008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5215C2F8-0F30-BD4A-B74F-F31221AE2738}"/>
              </a:ext>
            </a:extLst>
          </p:cNvPr>
          <p:cNvSpPr/>
          <p:nvPr/>
        </p:nvSpPr>
        <p:spPr>
          <a:xfrm>
            <a:off x="6958149" y="3941081"/>
            <a:ext cx="285008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6A10AF48-76C4-814E-B8DB-56446EA59FFD}"/>
              </a:ext>
            </a:extLst>
          </p:cNvPr>
          <p:cNvSpPr/>
          <p:nvPr/>
        </p:nvSpPr>
        <p:spPr>
          <a:xfrm>
            <a:off x="6948348" y="3261370"/>
            <a:ext cx="285008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D752994B-3642-4448-A727-EB519C27F8A4}"/>
              </a:ext>
            </a:extLst>
          </p:cNvPr>
          <p:cNvSpPr/>
          <p:nvPr/>
        </p:nvSpPr>
        <p:spPr>
          <a:xfrm>
            <a:off x="6937264" y="2589775"/>
            <a:ext cx="285008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DBAA0B-0A91-6142-82C2-8F36DD230AAE}"/>
              </a:ext>
            </a:extLst>
          </p:cNvPr>
          <p:cNvSpPr txBox="1"/>
          <p:nvPr/>
        </p:nvSpPr>
        <p:spPr>
          <a:xfrm>
            <a:off x="7261269" y="3397337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Entornos </a:t>
            </a:r>
            <a:r>
              <a:rPr lang="es-ES" dirty="0" err="1"/>
              <a:t>inmersivos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CFFA979-556D-8547-86DA-76F22830B2B3}"/>
              </a:ext>
            </a:extLst>
          </p:cNvPr>
          <p:cNvSpPr txBox="1"/>
          <p:nvPr/>
        </p:nvSpPr>
        <p:spPr>
          <a:xfrm>
            <a:off x="7329648" y="278150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42467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215</Words>
  <Application>Microsoft Office PowerPoint</Application>
  <PresentationFormat>Panorámica</PresentationFormat>
  <Paragraphs>31</Paragraphs>
  <Slides>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¿Subir en la pirámide de Maslow?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Piorno</dc:creator>
  <cp:lastModifiedBy>Belén Piorno</cp:lastModifiedBy>
  <cp:revision>9</cp:revision>
  <dcterms:created xsi:type="dcterms:W3CDTF">2019-12-10T13:57:27Z</dcterms:created>
  <dcterms:modified xsi:type="dcterms:W3CDTF">2019-12-11T10:27:35Z</dcterms:modified>
</cp:coreProperties>
</file>